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67" r:id="rId2"/>
    <p:sldId id="270" r:id="rId3"/>
    <p:sldId id="262" r:id="rId4"/>
    <p:sldId id="258" r:id="rId5"/>
    <p:sldId id="271" r:id="rId6"/>
    <p:sldId id="259" r:id="rId7"/>
    <p:sldId id="268" r:id="rId8"/>
    <p:sldId id="272" r:id="rId9"/>
  </p:sldIdLst>
  <p:sldSz cx="18288000" cy="10287000"/>
  <p:notesSz cx="6858000" cy="9144000"/>
  <p:embeddedFontLst>
    <p:embeddedFont>
      <p:font typeface="Canva Sans Bold" panose="020B0604020202020204" charset="0"/>
      <p:regular r:id="rId11"/>
    </p:embeddedFont>
    <p:embeddedFont>
      <p:font typeface="Glacial Indifference" panose="020B0604020202020204" charset="0"/>
      <p:regular r:id="rId12"/>
    </p:embeddedFont>
    <p:embeddedFont>
      <p:font typeface="ITC Avant Garde Gothic Bold"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404" autoAdjust="0"/>
  </p:normalViewPr>
  <p:slideViewPr>
    <p:cSldViewPr>
      <p:cViewPr>
        <p:scale>
          <a:sx n="33" d="100"/>
          <a:sy n="33" d="100"/>
        </p:scale>
        <p:origin x="1300" y="6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14B46-4E43-0858-EAAF-16AA49F55CC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5FC3B4-3E0B-9820-7E78-C50680BA5AF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437270-C798-B9C4-2777-71163EA9BC5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2E6F3F9-7146-2016-B99B-E5F8627B76E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BFCD4E8-7D61-2978-E117-E720E280D65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809C32A9-762D-E552-F9D5-93A3C9C0D6A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8FE74DF-B6EF-3209-8BD8-099AF85255D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4559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En </a:t>
            </a:r>
            <a:r>
              <a:rPr lang="en-US" dirty="0" err="1"/>
              <a:t>onze</a:t>
            </a:r>
            <a:r>
              <a:rPr lang="en-US" dirty="0"/>
              <a:t> </a:t>
            </a:r>
            <a:r>
              <a:rPr lang="en-US" dirty="0" err="1"/>
              <a:t>aanpak</a:t>
            </a:r>
            <a:r>
              <a:rPr lang="en-US" dirty="0"/>
              <a:t> </a:t>
            </a:r>
            <a:r>
              <a:rPr lang="en-US" dirty="0" err="1"/>
              <a:t>bleef</a:t>
            </a:r>
            <a:r>
              <a:rPr lang="en-US" dirty="0"/>
              <a:t> </a:t>
            </a:r>
            <a:r>
              <a:rPr lang="en-US" dirty="0" err="1"/>
              <a:t>niet</a:t>
            </a:r>
            <a:r>
              <a:rPr lang="en-US" dirty="0"/>
              <a:t> </a:t>
            </a:r>
            <a:r>
              <a:rPr lang="en-US" dirty="0" err="1"/>
              <a:t>onopgemerkt</a:t>
            </a:r>
            <a:r>
              <a:rPr lang="en-US" dirty="0"/>
              <a:t>. De </a:t>
            </a:r>
            <a:r>
              <a:rPr lang="en-US" dirty="0" err="1"/>
              <a:t>Europese</a:t>
            </a:r>
            <a:r>
              <a:rPr lang="en-US" dirty="0"/>
              <a:t> </a:t>
            </a:r>
            <a:r>
              <a:rPr lang="en-US" dirty="0" err="1"/>
              <a:t>Commissie</a:t>
            </a:r>
            <a:r>
              <a:rPr lang="en-US" dirty="0"/>
              <a:t> </a:t>
            </a:r>
            <a:r>
              <a:rPr lang="en-US" dirty="0" err="1"/>
              <a:t>vroeg</a:t>
            </a:r>
            <a:r>
              <a:rPr lang="en-US" dirty="0"/>
              <a:t> </a:t>
            </a:r>
            <a:r>
              <a:rPr lang="en-US" dirty="0" err="1"/>
              <a:t>ons</a:t>
            </a:r>
            <a:r>
              <a:rPr lang="en-US" dirty="0"/>
              <a:t> om </a:t>
            </a:r>
            <a:r>
              <a:rPr lang="en-US" dirty="0" err="1"/>
              <a:t>dit</a:t>
            </a:r>
            <a:r>
              <a:rPr lang="en-US" dirty="0"/>
              <a:t> model </a:t>
            </a:r>
            <a:r>
              <a:rPr lang="en-US" dirty="0" err="1"/>
              <a:t>als</a:t>
            </a:r>
            <a:r>
              <a:rPr lang="en-US" dirty="0"/>
              <a:t> </a:t>
            </a:r>
            <a:r>
              <a:rPr lang="en-US" dirty="0" err="1"/>
              <a:t>blauwdruk</a:t>
            </a:r>
            <a:r>
              <a:rPr lang="en-US" dirty="0"/>
              <a:t> te </a:t>
            </a:r>
            <a:r>
              <a:rPr lang="en-US" dirty="0" err="1"/>
              <a:t>delen</a:t>
            </a:r>
            <a:r>
              <a:rPr lang="en-US" dirty="0"/>
              <a:t> met </a:t>
            </a:r>
            <a:r>
              <a:rPr lang="en-US" dirty="0" err="1"/>
              <a:t>andere</a:t>
            </a:r>
            <a:r>
              <a:rPr lang="en-US" dirty="0"/>
              <a:t> </a:t>
            </a:r>
            <a:r>
              <a:rPr lang="en-US" dirty="0" err="1"/>
              <a:t>lidstaten</a:t>
            </a:r>
            <a:r>
              <a:rPr lang="en-US" dirty="0"/>
              <a:t>. We </a:t>
            </a:r>
            <a:r>
              <a:rPr lang="en-US" dirty="0" err="1"/>
              <a:t>zijn</a:t>
            </a:r>
            <a:r>
              <a:rPr lang="en-US" dirty="0"/>
              <a:t> </a:t>
            </a:r>
            <a:r>
              <a:rPr lang="en-US" dirty="0" err="1"/>
              <a:t>dus</a:t>
            </a:r>
            <a:r>
              <a:rPr lang="en-US" dirty="0"/>
              <a:t> </a:t>
            </a:r>
            <a:r>
              <a:rPr lang="en-US" dirty="0" err="1"/>
              <a:t>klaar</a:t>
            </a:r>
            <a:r>
              <a:rPr lang="en-US" dirty="0"/>
              <a:t> om te </a:t>
            </a:r>
            <a:r>
              <a:rPr lang="en-US" dirty="0" err="1"/>
              <a:t>schalen</a:t>
            </a:r>
            <a:r>
              <a:rPr lang="en-US" dirty="0"/>
              <a:t>. Maar </a:t>
            </a:r>
            <a:r>
              <a:rPr lang="en-US" dirty="0" err="1"/>
              <a:t>daar</a:t>
            </a:r>
            <a:r>
              <a:rPr lang="en-US" dirty="0"/>
              <a:t> </a:t>
            </a:r>
            <a:r>
              <a:rPr lang="en-US" dirty="0" err="1"/>
              <a:t>hebben</a:t>
            </a:r>
            <a:r>
              <a:rPr lang="en-US" dirty="0"/>
              <a:t> we </a:t>
            </a:r>
            <a:r>
              <a:rPr lang="en-US" dirty="0" err="1"/>
              <a:t>jullie</a:t>
            </a:r>
            <a:r>
              <a:rPr lang="en-US" dirty="0"/>
              <a:t> </a:t>
            </a:r>
            <a:r>
              <a:rPr lang="en-US" dirty="0" err="1"/>
              <a:t>voor</a:t>
            </a:r>
            <a:r>
              <a:rPr lang="en-US" dirty="0"/>
              <a:t> </a:t>
            </a:r>
            <a:r>
              <a:rPr lang="en-US" dirty="0" err="1"/>
              <a:t>nodig</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47432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Wij hebben die muur gesloopt. Met SiR Intergov brengen we overheden en startups bij elkaar. In 150 dagen werken ze samen aan een maatschappelijk probleem. Geen vrijblijvende pitches, maar serieuze samenwerking. Meer dan 150 uitdagingen zijn al opgelost. En meer dan 35% van de startups kreeg een vervolgopdracht.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1224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
        <p:nvSpPr>
          <p:cNvPr id="5" name="Titel 4">
            <a:extLst>
              <a:ext uri="{FF2B5EF4-FFF2-40B4-BE49-F238E27FC236}">
                <a16:creationId xmlns:a16="http://schemas.microsoft.com/office/drawing/2014/main" id="{2D2A9332-029B-3640-3891-49D8781560B3}"/>
              </a:ext>
            </a:extLst>
          </p:cNvPr>
          <p:cNvSpPr>
            <a:spLocks noGrp="1"/>
          </p:cNvSpPr>
          <p:nvPr>
            <p:ph type="title"/>
          </p:nvPr>
        </p:nvSpPr>
        <p:spPr/>
        <p:txBody>
          <a:bodyPr/>
          <a:lstStyle/>
          <a:p>
            <a:r>
              <a:rPr lang="nl-NL"/>
              <a:t>Klik om stijl te bewerken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5.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D4A"/>
        </a:solidFill>
        <a:effectLst/>
      </p:bgPr>
    </p:bg>
    <p:spTree>
      <p:nvGrpSpPr>
        <p:cNvPr id="1" name=""/>
        <p:cNvGrpSpPr/>
        <p:nvPr/>
      </p:nvGrpSpPr>
      <p:grpSpPr>
        <a:xfrm>
          <a:off x="0" y="0"/>
          <a:ext cx="0" cy="0"/>
          <a:chOff x="0" y="0"/>
          <a:chExt cx="0" cy="0"/>
        </a:xfrm>
      </p:grpSpPr>
      <p:pic>
        <p:nvPicPr>
          <p:cNvPr id="16" name="Afbeelding 15" descr="Afbeelding met pinguïn, vogel, watervogel, buitenshuis&#10;&#10;Door AI gegenereerde inhoud is mogelijk onjuist.">
            <a:extLst>
              <a:ext uri="{FF2B5EF4-FFF2-40B4-BE49-F238E27FC236}">
                <a16:creationId xmlns:a16="http://schemas.microsoft.com/office/drawing/2014/main" id="{8174E97F-6791-9A1C-6E5E-32C0FDE36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00" y="-1710693"/>
            <a:ext cx="19278600" cy="12852400"/>
          </a:xfrm>
          <a:prstGeom prst="rect">
            <a:avLst/>
          </a:prstGeom>
        </p:spPr>
      </p:pic>
      <p:sp>
        <p:nvSpPr>
          <p:cNvPr id="7" name="TextBox 7"/>
          <p:cNvSpPr txBox="1"/>
          <p:nvPr/>
        </p:nvSpPr>
        <p:spPr>
          <a:xfrm rot="20119595">
            <a:off x="-3280445" y="1609945"/>
            <a:ext cx="23318838" cy="4895353"/>
          </a:xfrm>
          <a:prstGeom prst="rect">
            <a:avLst/>
          </a:prstGeom>
        </p:spPr>
        <p:txBody>
          <a:bodyPr lIns="50800" tIns="50800" rIns="50800" bIns="50800" rtlCol="0" anchor="ctr"/>
          <a:lstStyle/>
          <a:p>
            <a:pPr algn="ctr">
              <a:lnSpc>
                <a:spcPts val="2659"/>
              </a:lnSpc>
            </a:pPr>
            <a:endParaRPr/>
          </a:p>
        </p:txBody>
      </p:sp>
      <p:sp>
        <p:nvSpPr>
          <p:cNvPr id="11" name="Freeform 11"/>
          <p:cNvSpPr/>
          <p:nvPr/>
        </p:nvSpPr>
        <p:spPr>
          <a:xfrm rot="5400000" flipH="1">
            <a:off x="17900458" y="-627162"/>
            <a:ext cx="11545077" cy="11541323"/>
          </a:xfrm>
          <a:custGeom>
            <a:avLst/>
            <a:gdLst/>
            <a:ahLst/>
            <a:cxnLst/>
            <a:rect l="l" t="t" r="r" b="b"/>
            <a:pathLst>
              <a:path w="11545077" h="11541323">
                <a:moveTo>
                  <a:pt x="11545077" y="0"/>
                </a:moveTo>
                <a:lnTo>
                  <a:pt x="0" y="0"/>
                </a:lnTo>
                <a:lnTo>
                  <a:pt x="0" y="11541324"/>
                </a:lnTo>
                <a:lnTo>
                  <a:pt x="11545077" y="11541324"/>
                </a:lnTo>
                <a:lnTo>
                  <a:pt x="11545077"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2" name="Freeform 12"/>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6">
              <a:alphaModFix amt="35000"/>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3" name="TextBox 13"/>
          <p:cNvSpPr txBox="1"/>
          <p:nvPr/>
        </p:nvSpPr>
        <p:spPr>
          <a:xfrm>
            <a:off x="2199697" y="2400300"/>
            <a:ext cx="13888601" cy="1413849"/>
          </a:xfrm>
          <a:prstGeom prst="rect">
            <a:avLst/>
          </a:prstGeom>
        </p:spPr>
        <p:txBody>
          <a:bodyPr lIns="0" tIns="0" rIns="0" bIns="0" rtlCol="0" anchor="t">
            <a:spAutoFit/>
          </a:bodyPr>
          <a:lstStyle/>
          <a:p>
            <a:pPr marL="407688" lvl="1" algn="ctr">
              <a:lnSpc>
                <a:spcPts val="5664"/>
              </a:lnSpc>
            </a:pPr>
            <a:r>
              <a:rPr lang="en-US" sz="4200" spc="-135" dirty="0">
                <a:solidFill>
                  <a:srgbClr val="FFFFFF"/>
                </a:solidFill>
                <a:latin typeface="Glacial Indifference"/>
                <a:ea typeface="Glacial Indifference"/>
                <a:cs typeface="Glacial Indifference"/>
                <a:sym typeface="Glacial Indifference"/>
              </a:rPr>
              <a:t>Een </a:t>
            </a:r>
            <a:r>
              <a:rPr lang="en-US" sz="4200" spc="-135" dirty="0" err="1">
                <a:solidFill>
                  <a:srgbClr val="FFFFFF"/>
                </a:solidFill>
                <a:latin typeface="Glacial Indifference"/>
                <a:ea typeface="Glacial Indifference"/>
                <a:cs typeface="Glacial Indifference"/>
                <a:sym typeface="Glacial Indifference"/>
              </a:rPr>
              <a:t>nieuw</a:t>
            </a:r>
            <a:r>
              <a:rPr lang="en-US" sz="4200" spc="-135" dirty="0">
                <a:solidFill>
                  <a:srgbClr val="FFFFFF"/>
                </a:solidFill>
                <a:latin typeface="Glacial Indifference"/>
                <a:ea typeface="Glacial Indifference"/>
                <a:cs typeface="Glacial Indifference"/>
                <a:sym typeface="Glacial Indifference"/>
              </a:rPr>
              <a:t> </a:t>
            </a:r>
            <a:r>
              <a:rPr lang="en-US" sz="4200" spc="-135" dirty="0" err="1">
                <a:solidFill>
                  <a:srgbClr val="FFFFFF"/>
                </a:solidFill>
                <a:latin typeface="Glacial Indifference"/>
                <a:ea typeface="Glacial Indifference"/>
                <a:cs typeface="Glacial Indifference"/>
                <a:sym typeface="Glacial Indifference"/>
              </a:rPr>
              <a:t>geluid</a:t>
            </a:r>
            <a:r>
              <a:rPr lang="en-US" sz="4200" spc="-135" dirty="0">
                <a:solidFill>
                  <a:srgbClr val="FFFFFF"/>
                </a:solidFill>
                <a:latin typeface="Glacial Indifference"/>
                <a:ea typeface="Glacial Indifference"/>
                <a:cs typeface="Glacial Indifference"/>
                <a:sym typeface="Glacial Indifference"/>
              </a:rPr>
              <a:t> over</a:t>
            </a:r>
          </a:p>
          <a:p>
            <a:pPr marL="407688" lvl="1" algn="ctr">
              <a:lnSpc>
                <a:spcPts val="5664"/>
              </a:lnSpc>
            </a:pPr>
            <a:r>
              <a:rPr lang="en-US" sz="4200" spc="-135" dirty="0" err="1">
                <a:solidFill>
                  <a:srgbClr val="FFFFFF"/>
                </a:solidFill>
                <a:latin typeface="Glacial Indifference"/>
                <a:ea typeface="Glacial Indifference"/>
                <a:cs typeface="Glacial Indifference"/>
                <a:sym typeface="Glacial Indifference"/>
              </a:rPr>
              <a:t>digitale</a:t>
            </a:r>
            <a:r>
              <a:rPr lang="en-US" sz="4200" spc="-135" dirty="0">
                <a:solidFill>
                  <a:srgbClr val="FFFFFF"/>
                </a:solidFill>
                <a:latin typeface="Glacial Indifference"/>
                <a:ea typeface="Glacial Indifference"/>
                <a:cs typeface="Glacial Indifference"/>
                <a:sym typeface="Glacial Indifference"/>
              </a:rPr>
              <a:t> </a:t>
            </a:r>
            <a:r>
              <a:rPr lang="en-US" sz="4200" spc="-135" dirty="0" err="1">
                <a:solidFill>
                  <a:srgbClr val="FFFFFF"/>
                </a:solidFill>
                <a:latin typeface="Glacial Indifference"/>
                <a:ea typeface="Glacial Indifference"/>
                <a:cs typeface="Glacial Indifference"/>
                <a:sym typeface="Glacial Indifference"/>
              </a:rPr>
              <a:t>autonomie</a:t>
            </a:r>
            <a:r>
              <a:rPr lang="en-US" sz="4200" spc="-135" dirty="0">
                <a:solidFill>
                  <a:srgbClr val="FFFFFF"/>
                </a:solidFill>
                <a:latin typeface="Glacial Indifference"/>
                <a:ea typeface="Glacial Indifference"/>
                <a:cs typeface="Glacial Indifference"/>
                <a:sym typeface="Glacial Indifference"/>
              </a:rPr>
              <a:t>, </a:t>
            </a:r>
            <a:r>
              <a:rPr lang="en-US" sz="4200" spc="-135" dirty="0" err="1">
                <a:solidFill>
                  <a:srgbClr val="FFFFFF"/>
                </a:solidFill>
                <a:latin typeface="Glacial Indifference"/>
                <a:ea typeface="Glacial Indifference"/>
                <a:cs typeface="Glacial Indifference"/>
                <a:sym typeface="Glacial Indifference"/>
              </a:rPr>
              <a:t>publiek</a:t>
            </a:r>
            <a:r>
              <a:rPr lang="en-US" sz="4200" spc="-135" dirty="0">
                <a:solidFill>
                  <a:srgbClr val="FFFFFF"/>
                </a:solidFill>
                <a:latin typeface="Glacial Indifference"/>
                <a:ea typeface="Glacial Indifference"/>
                <a:cs typeface="Glacial Indifference"/>
                <a:sym typeface="Glacial Indifference"/>
              </a:rPr>
              <a:t> geld en </a:t>
            </a:r>
            <a:r>
              <a:rPr lang="en-US" sz="4200" spc="-135" dirty="0" err="1">
                <a:solidFill>
                  <a:srgbClr val="FFFFFF"/>
                </a:solidFill>
                <a:latin typeface="Glacial Indifference"/>
                <a:ea typeface="Glacial Indifference"/>
                <a:cs typeface="Glacial Indifference"/>
                <a:sym typeface="Glacial Indifference"/>
              </a:rPr>
              <a:t>lef</a:t>
            </a:r>
            <a:r>
              <a:rPr lang="en-US" sz="4200" spc="-135" dirty="0">
                <a:solidFill>
                  <a:srgbClr val="FFFFFF"/>
                </a:solidFill>
                <a:latin typeface="Glacial Indifference"/>
                <a:ea typeface="Glacial Indifference"/>
                <a:cs typeface="Glacial Indifference"/>
                <a:sym typeface="Glacial Indifference"/>
              </a:rPr>
              <a:t>!</a:t>
            </a:r>
          </a:p>
        </p:txBody>
      </p:sp>
      <p:sp>
        <p:nvSpPr>
          <p:cNvPr id="14" name="TextBox 14"/>
          <p:cNvSpPr txBox="1"/>
          <p:nvPr/>
        </p:nvSpPr>
        <p:spPr>
          <a:xfrm>
            <a:off x="2493697" y="1464659"/>
            <a:ext cx="13300599" cy="935641"/>
          </a:xfrm>
          <a:prstGeom prst="rect">
            <a:avLst/>
          </a:prstGeom>
        </p:spPr>
        <p:txBody>
          <a:bodyPr lIns="0" tIns="0" rIns="0" bIns="0" rtlCol="0" anchor="t">
            <a:spAutoFit/>
          </a:bodyPr>
          <a:lstStyle/>
          <a:p>
            <a:pPr algn="ctr">
              <a:lnSpc>
                <a:spcPts val="6384"/>
              </a:lnSpc>
            </a:pPr>
            <a:r>
              <a:rPr lang="en-US" sz="9600" b="1" dirty="0">
                <a:solidFill>
                  <a:srgbClr val="FFFFFF"/>
                </a:solidFill>
                <a:latin typeface="ITC Avant Garde Gothic Bold"/>
                <a:ea typeface="ITC Avant Garde Gothic Bold"/>
                <a:cs typeface="ITC Avant Garde Gothic Bold"/>
                <a:sym typeface="ITC Avant Garde Gothic Bold"/>
              </a:rPr>
              <a:t>Wat Kan Wel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9BDD-6B14-33C2-FC4B-C2B0D97C2516}"/>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41541D5B-3B0B-F388-CE7C-CCCF37C5E4F9}"/>
              </a:ext>
            </a:extLst>
          </p:cNvPr>
          <p:cNvSpPr txBox="1"/>
          <p:nvPr/>
        </p:nvSpPr>
        <p:spPr>
          <a:xfrm rot="20119595">
            <a:off x="-3280445" y="1609945"/>
            <a:ext cx="23318838" cy="4895353"/>
          </a:xfrm>
          <a:prstGeom prst="rect">
            <a:avLst/>
          </a:prstGeom>
        </p:spPr>
        <p:txBody>
          <a:bodyPr lIns="50800" tIns="50800" rIns="50800" bIns="50800" rtlCol="0" anchor="ctr"/>
          <a:lstStyle/>
          <a:p>
            <a:pPr algn="ctr">
              <a:lnSpc>
                <a:spcPts val="2659"/>
              </a:lnSpc>
            </a:pPr>
            <a:endParaRPr/>
          </a:p>
        </p:txBody>
      </p:sp>
      <p:sp>
        <p:nvSpPr>
          <p:cNvPr id="12" name="Freeform 12">
            <a:extLst>
              <a:ext uri="{FF2B5EF4-FFF2-40B4-BE49-F238E27FC236}">
                <a16:creationId xmlns:a16="http://schemas.microsoft.com/office/drawing/2014/main" id="{F18587EB-2919-315E-18A3-0E84D45A7F65}"/>
              </a:ext>
            </a:extLst>
          </p:cNvPr>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2" name="Freeform 2">
            <a:extLst>
              <a:ext uri="{FF2B5EF4-FFF2-40B4-BE49-F238E27FC236}">
                <a16:creationId xmlns:a16="http://schemas.microsoft.com/office/drawing/2014/main" id="{542C1119-627A-9430-E7FB-4A9EC95C92A7}"/>
              </a:ext>
            </a:extLst>
          </p:cNvPr>
          <p:cNvSpPr/>
          <p:nvPr/>
        </p:nvSpPr>
        <p:spPr>
          <a:xfrm>
            <a:off x="0" y="-1622885"/>
            <a:ext cx="18288000" cy="12192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5"/>
            <a:stretch>
              <a:fillRect/>
            </a:stretch>
          </a:blipFill>
        </p:spPr>
        <p:txBody>
          <a:bodyPr/>
          <a:lstStyle/>
          <a:p>
            <a:endParaRPr lang="nl-NL" dirty="0"/>
          </a:p>
        </p:txBody>
      </p:sp>
    </p:spTree>
    <p:extLst>
      <p:ext uri="{BB962C8B-B14F-4D97-AF65-F5344CB8AC3E}">
        <p14:creationId xmlns:p14="http://schemas.microsoft.com/office/powerpoint/2010/main" val="394609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D4A"/>
        </a:solidFill>
        <a:effectLst/>
      </p:bgPr>
    </p:bg>
    <p:spTree>
      <p:nvGrpSpPr>
        <p:cNvPr id="1" name=""/>
        <p:cNvGrpSpPr/>
        <p:nvPr/>
      </p:nvGrpSpPr>
      <p:grpSpPr>
        <a:xfrm>
          <a:off x="0" y="0"/>
          <a:ext cx="0" cy="0"/>
          <a:chOff x="0" y="0"/>
          <a:chExt cx="0" cy="0"/>
        </a:xfrm>
      </p:grpSpPr>
      <p:grpSp>
        <p:nvGrpSpPr>
          <p:cNvPr id="2" name="Group 2"/>
          <p:cNvGrpSpPr/>
          <p:nvPr/>
        </p:nvGrpSpPr>
        <p:grpSpPr>
          <a:xfrm rot="-2514648">
            <a:off x="-3372234" y="-1938868"/>
            <a:ext cx="8046917" cy="4299712"/>
            <a:chOff x="0" y="0"/>
            <a:chExt cx="2119353" cy="1132434"/>
          </a:xfrm>
        </p:grpSpPr>
        <p:sp>
          <p:nvSpPr>
            <p:cNvPr id="3" name="Freeform 3"/>
            <p:cNvSpPr/>
            <p:nvPr/>
          </p:nvSpPr>
          <p:spPr>
            <a:xfrm>
              <a:off x="0" y="0"/>
              <a:ext cx="2119352" cy="1132434"/>
            </a:xfrm>
            <a:custGeom>
              <a:avLst/>
              <a:gdLst/>
              <a:ahLst/>
              <a:cxnLst/>
              <a:rect l="l" t="t" r="r" b="b"/>
              <a:pathLst>
                <a:path w="2119352" h="1132434">
                  <a:moveTo>
                    <a:pt x="0" y="0"/>
                  </a:moveTo>
                  <a:lnTo>
                    <a:pt x="2119352" y="0"/>
                  </a:lnTo>
                  <a:lnTo>
                    <a:pt x="2119352" y="1132434"/>
                  </a:lnTo>
                  <a:lnTo>
                    <a:pt x="0" y="1132434"/>
                  </a:lnTo>
                  <a:close/>
                </a:path>
              </a:pathLst>
            </a:custGeom>
            <a:solidFill>
              <a:srgbClr val="00A99D">
                <a:alpha val="22745"/>
              </a:srgbClr>
            </a:solidFill>
          </p:spPr>
          <p:txBody>
            <a:bodyPr/>
            <a:lstStyle/>
            <a:p>
              <a:endParaRPr lang="nl-NL"/>
            </a:p>
          </p:txBody>
        </p:sp>
        <p:sp>
          <p:nvSpPr>
            <p:cNvPr id="4" name="TextBox 4"/>
            <p:cNvSpPr txBox="1"/>
            <p:nvPr/>
          </p:nvSpPr>
          <p:spPr>
            <a:xfrm>
              <a:off x="0" y="-38100"/>
              <a:ext cx="2119353" cy="117053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480405">
            <a:off x="-3250251" y="1748002"/>
            <a:ext cx="23318838" cy="4750692"/>
            <a:chOff x="0" y="0"/>
            <a:chExt cx="6141587" cy="1251211"/>
          </a:xfrm>
        </p:grpSpPr>
        <p:sp>
          <p:nvSpPr>
            <p:cNvPr id="6" name="Freeform 6"/>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7" name="TextBox 7"/>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6628581" y="5679009"/>
            <a:ext cx="23318838" cy="4750692"/>
            <a:chOff x="0" y="0"/>
            <a:chExt cx="6141587" cy="1251211"/>
          </a:xfrm>
        </p:grpSpPr>
        <p:sp>
          <p:nvSpPr>
            <p:cNvPr id="9" name="Freeform 9"/>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10" name="TextBox 10"/>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400000" flipH="1">
            <a:off x="17900458" y="-627162"/>
            <a:ext cx="11545077" cy="11541323"/>
          </a:xfrm>
          <a:custGeom>
            <a:avLst/>
            <a:gdLst/>
            <a:ahLst/>
            <a:cxnLst/>
            <a:rect l="l" t="t" r="r" b="b"/>
            <a:pathLst>
              <a:path w="11545077" h="11541323">
                <a:moveTo>
                  <a:pt x="11545077" y="0"/>
                </a:moveTo>
                <a:lnTo>
                  <a:pt x="0" y="0"/>
                </a:lnTo>
                <a:lnTo>
                  <a:pt x="0" y="11541324"/>
                </a:lnTo>
                <a:lnTo>
                  <a:pt x="11545077" y="11541324"/>
                </a:lnTo>
                <a:lnTo>
                  <a:pt x="11545077"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2" name="Freeform 12"/>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13"/>
          <p:cNvSpPr/>
          <p:nvPr/>
        </p:nvSpPr>
        <p:spPr>
          <a:xfrm>
            <a:off x="-1429102" y="-803870"/>
            <a:ext cx="21146204" cy="11894740"/>
          </a:xfrm>
          <a:custGeom>
            <a:avLst/>
            <a:gdLst/>
            <a:ahLst/>
            <a:cxnLst/>
            <a:rect l="l" t="t" r="r" b="b"/>
            <a:pathLst>
              <a:path w="21146204" h="11894740">
                <a:moveTo>
                  <a:pt x="0" y="0"/>
                </a:moveTo>
                <a:lnTo>
                  <a:pt x="21146204" y="0"/>
                </a:lnTo>
                <a:lnTo>
                  <a:pt x="21146204" y="11894740"/>
                </a:lnTo>
                <a:lnTo>
                  <a:pt x="0" y="11894740"/>
                </a:lnTo>
                <a:lnTo>
                  <a:pt x="0" y="0"/>
                </a:lnTo>
                <a:close/>
              </a:path>
            </a:pathLst>
          </a:custGeom>
          <a:blipFill>
            <a:blip r:embed="rId7"/>
            <a:stretch>
              <a:fillRect/>
            </a:stretch>
          </a:blipFill>
        </p:spPr>
        <p:txBody>
          <a:bodyPr/>
          <a:lstStyle/>
          <a:p>
            <a:endParaRPr lang="nl-NL"/>
          </a:p>
        </p:txBody>
      </p:sp>
      <p:sp>
        <p:nvSpPr>
          <p:cNvPr id="15" name="Tekstvak 14">
            <a:extLst>
              <a:ext uri="{FF2B5EF4-FFF2-40B4-BE49-F238E27FC236}">
                <a16:creationId xmlns:a16="http://schemas.microsoft.com/office/drawing/2014/main" id="{F8D0ECF8-7DFF-172F-8BF2-5F8B1195B4DE}"/>
              </a:ext>
            </a:extLst>
          </p:cNvPr>
          <p:cNvSpPr txBox="1"/>
          <p:nvPr/>
        </p:nvSpPr>
        <p:spPr>
          <a:xfrm>
            <a:off x="3361340" y="3067281"/>
            <a:ext cx="12649200" cy="2862322"/>
          </a:xfrm>
          <a:prstGeom prst="rect">
            <a:avLst/>
          </a:prstGeom>
          <a:noFill/>
        </p:spPr>
        <p:txBody>
          <a:bodyPr wrap="square" rtlCol="0">
            <a:spAutoFit/>
          </a:bodyPr>
          <a:lstStyle/>
          <a:p>
            <a:r>
              <a:rPr lang="nl-NL" sz="6000" b="1" dirty="0">
                <a:solidFill>
                  <a:schemeClr val="bg1"/>
                </a:solidFill>
                <a:latin typeface="ITC Avant Garde Gothic Bold" panose="020B0604020202020204" charset="0"/>
              </a:rPr>
              <a:t>Autonomie is de vrijheid om ‘nee’ te zeggen én dezelfde middag op Plan B te draaien.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331304"/>
            <a:ext cx="18288000" cy="11566694"/>
          </a:xfrm>
          <a:custGeom>
            <a:avLst/>
            <a:gdLst/>
            <a:ahLst/>
            <a:cxnLst/>
            <a:rect l="l" t="t" r="r" b="b"/>
            <a:pathLst>
              <a:path w="18288000" h="11566694">
                <a:moveTo>
                  <a:pt x="0" y="0"/>
                </a:moveTo>
                <a:lnTo>
                  <a:pt x="18288000" y="0"/>
                </a:lnTo>
                <a:lnTo>
                  <a:pt x="18288000" y="11566694"/>
                </a:lnTo>
                <a:lnTo>
                  <a:pt x="0" y="11566694"/>
                </a:lnTo>
                <a:lnTo>
                  <a:pt x="0" y="0"/>
                </a:lnTo>
                <a:close/>
              </a:path>
            </a:pathLst>
          </a:custGeom>
          <a:blipFill>
            <a:blip r:embed="rId3"/>
            <a:stretch>
              <a:fillRect t="-8417" b="-11547"/>
            </a:stretch>
          </a:blipFill>
        </p:spPr>
        <p:txBody>
          <a:bodyPr/>
          <a:lstStyle/>
          <a:p>
            <a:endParaRPr lang="nl-NL"/>
          </a:p>
        </p:txBody>
      </p:sp>
      <p:sp>
        <p:nvSpPr>
          <p:cNvPr id="3" name="Freeform 3"/>
          <p:cNvSpPr/>
          <p:nvPr/>
        </p:nvSpPr>
        <p:spPr>
          <a:xfrm rot="5400000" flipH="1">
            <a:off x="17900458" y="-627162"/>
            <a:ext cx="11545077" cy="11541323"/>
          </a:xfrm>
          <a:custGeom>
            <a:avLst/>
            <a:gdLst/>
            <a:ahLst/>
            <a:cxnLst/>
            <a:rect l="l" t="t" r="r" b="b"/>
            <a:pathLst>
              <a:path w="11545077" h="11541323">
                <a:moveTo>
                  <a:pt x="11545077" y="0"/>
                </a:moveTo>
                <a:lnTo>
                  <a:pt x="0" y="0"/>
                </a:lnTo>
                <a:lnTo>
                  <a:pt x="0" y="11541324"/>
                </a:lnTo>
                <a:lnTo>
                  <a:pt x="11545077" y="11541324"/>
                </a:lnTo>
                <a:lnTo>
                  <a:pt x="11545077"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6">
              <a:alphaModFix amt="35000"/>
              <a:extLst>
                <a:ext uri="{96DAC541-7B7A-43D3-8B79-37D633B846F1}">
                  <asvg:svgBlip xmlns:asvg="http://schemas.microsoft.com/office/drawing/2016/SVG/main" r:embed="rId7"/>
                </a:ext>
              </a:extLst>
            </a:blip>
            <a:stretch>
              <a:fillRect/>
            </a:stretch>
          </a:blipFill>
        </p:spPr>
        <p:txBody>
          <a:bodyPr/>
          <a:lstStyle/>
          <a:p>
            <a:endParaRPr lang="nl-NL"/>
          </a:p>
        </p:txBody>
      </p:sp>
      <p:grpSp>
        <p:nvGrpSpPr>
          <p:cNvPr id="5" name="Group 5"/>
          <p:cNvGrpSpPr/>
          <p:nvPr/>
        </p:nvGrpSpPr>
        <p:grpSpPr>
          <a:xfrm>
            <a:off x="0" y="-664997"/>
            <a:ext cx="18288000" cy="10435057"/>
            <a:chOff x="0" y="0"/>
            <a:chExt cx="4816593" cy="2748328"/>
          </a:xfrm>
        </p:grpSpPr>
        <p:sp>
          <p:nvSpPr>
            <p:cNvPr id="6" name="Freeform 6"/>
            <p:cNvSpPr/>
            <p:nvPr/>
          </p:nvSpPr>
          <p:spPr>
            <a:xfrm>
              <a:off x="0" y="0"/>
              <a:ext cx="4816592" cy="2748328"/>
            </a:xfrm>
            <a:custGeom>
              <a:avLst/>
              <a:gdLst/>
              <a:ahLst/>
              <a:cxnLst/>
              <a:rect l="l" t="t" r="r" b="b"/>
              <a:pathLst>
                <a:path w="4816592" h="2748328">
                  <a:moveTo>
                    <a:pt x="0" y="0"/>
                  </a:moveTo>
                  <a:lnTo>
                    <a:pt x="4816592" y="0"/>
                  </a:lnTo>
                  <a:lnTo>
                    <a:pt x="4816592" y="2748328"/>
                  </a:lnTo>
                  <a:lnTo>
                    <a:pt x="0" y="2748328"/>
                  </a:lnTo>
                  <a:close/>
                </a:path>
              </a:pathLst>
            </a:custGeom>
            <a:solidFill>
              <a:srgbClr val="011D4A">
                <a:alpha val="65882"/>
              </a:srgbClr>
            </a:solidFill>
          </p:spPr>
          <p:txBody>
            <a:bodyPr/>
            <a:lstStyle/>
            <a:p>
              <a:endParaRPr lang="nl-NL"/>
            </a:p>
          </p:txBody>
        </p:sp>
        <p:sp>
          <p:nvSpPr>
            <p:cNvPr id="7" name="TextBox 7"/>
            <p:cNvSpPr txBox="1"/>
            <p:nvPr/>
          </p:nvSpPr>
          <p:spPr>
            <a:xfrm>
              <a:off x="0" y="-47625"/>
              <a:ext cx="4816593" cy="2795953"/>
            </a:xfrm>
            <a:prstGeom prst="rect">
              <a:avLst/>
            </a:prstGeom>
          </p:spPr>
          <p:txBody>
            <a:bodyPr lIns="50800" tIns="50800" rIns="50800" bIns="50800" rtlCol="0" anchor="ctr"/>
            <a:lstStyle/>
            <a:p>
              <a:pPr algn="ctr">
                <a:lnSpc>
                  <a:spcPts val="3499"/>
                </a:lnSpc>
              </a:pPr>
              <a:endParaRPr/>
            </a:p>
          </p:txBody>
        </p:sp>
      </p:grpSp>
      <p:sp>
        <p:nvSpPr>
          <p:cNvPr id="8" name="TextBox 8"/>
          <p:cNvSpPr txBox="1"/>
          <p:nvPr/>
        </p:nvSpPr>
        <p:spPr>
          <a:xfrm>
            <a:off x="1924278" y="1829359"/>
            <a:ext cx="13386745" cy="4151782"/>
          </a:xfrm>
          <a:prstGeom prst="rect">
            <a:avLst/>
          </a:prstGeom>
        </p:spPr>
        <p:txBody>
          <a:bodyPr lIns="0" tIns="0" rIns="0" bIns="0" rtlCol="0" anchor="t">
            <a:spAutoFit/>
          </a:bodyPr>
          <a:lstStyle/>
          <a:p>
            <a:pPr algn="l">
              <a:lnSpc>
                <a:spcPts val="4700"/>
              </a:lnSpc>
            </a:pPr>
            <a:r>
              <a:rPr lang="en-US" sz="4160" spc="-149" dirty="0">
                <a:solidFill>
                  <a:srgbClr val="FFFFFF"/>
                </a:solidFill>
                <a:latin typeface="Glacial Indifference"/>
                <a:ea typeface="Glacial Indifference"/>
                <a:cs typeface="Glacial Indifference"/>
                <a:sym typeface="Glacial Indifference"/>
              </a:rPr>
              <a:t>Startup in Residence Intergov (SiR Intergov) is </a:t>
            </a:r>
            <a:r>
              <a:rPr lang="en-US" sz="4160" spc="-149" dirty="0" err="1">
                <a:solidFill>
                  <a:srgbClr val="FFFFFF"/>
                </a:solidFill>
                <a:latin typeface="Glacial Indifference"/>
                <a:ea typeface="Glacial Indifference"/>
                <a:cs typeface="Glacial Indifference"/>
                <a:sym typeface="Glacial Indifference"/>
              </a:rPr>
              <a:t>een</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impactprogramma</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dat</a:t>
            </a:r>
            <a:r>
              <a:rPr lang="en-US" sz="4160" spc="-149" dirty="0">
                <a:solidFill>
                  <a:srgbClr val="FFFFFF"/>
                </a:solidFill>
                <a:latin typeface="Glacial Indifference"/>
                <a:ea typeface="Glacial Indifference"/>
                <a:cs typeface="Glacial Indifference"/>
                <a:sym typeface="Glacial Indifference"/>
              </a:rPr>
              <a:t> de </a:t>
            </a:r>
            <a:r>
              <a:rPr lang="en-US" sz="4160" spc="-149" dirty="0" err="1">
                <a:solidFill>
                  <a:srgbClr val="FFFFFF"/>
                </a:solidFill>
                <a:latin typeface="Glacial Indifference"/>
                <a:ea typeface="Glacial Indifference"/>
                <a:cs typeface="Glacial Indifference"/>
                <a:sym typeface="Glacial Indifference"/>
              </a:rPr>
              <a:t>overheid</a:t>
            </a:r>
            <a:r>
              <a:rPr lang="en-US" sz="4160" spc="-149" dirty="0">
                <a:solidFill>
                  <a:srgbClr val="FFFFFF"/>
                </a:solidFill>
                <a:latin typeface="Glacial Indifference"/>
                <a:ea typeface="Glacial Indifference"/>
                <a:cs typeface="Glacial Indifference"/>
                <a:sym typeface="Glacial Indifference"/>
              </a:rPr>
              <a:t> en </a:t>
            </a:r>
            <a:r>
              <a:rPr lang="en-US" sz="4160" spc="-149" dirty="0" err="1">
                <a:solidFill>
                  <a:srgbClr val="FFFFFF"/>
                </a:solidFill>
                <a:latin typeface="Glacial Indifference"/>
                <a:ea typeface="Glacial Indifference"/>
                <a:cs typeface="Glacial Indifference"/>
                <a:sym typeface="Glacial Indifference"/>
              </a:rPr>
              <a:t>innovatieve</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ondernemers</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samenbrengt</a:t>
            </a:r>
            <a:r>
              <a:rPr lang="en-US" sz="4160" spc="-149" dirty="0">
                <a:solidFill>
                  <a:srgbClr val="FFFFFF"/>
                </a:solidFill>
                <a:latin typeface="Glacial Indifference"/>
                <a:ea typeface="Glacial Indifference"/>
                <a:cs typeface="Glacial Indifference"/>
                <a:sym typeface="Glacial Indifference"/>
              </a:rPr>
              <a:t> om </a:t>
            </a:r>
            <a:r>
              <a:rPr lang="en-US" sz="4160" spc="-149" dirty="0" err="1">
                <a:solidFill>
                  <a:srgbClr val="FFFFFF"/>
                </a:solidFill>
                <a:latin typeface="Glacial Indifference"/>
                <a:ea typeface="Glacial Indifference"/>
                <a:cs typeface="Glacial Indifference"/>
                <a:sym typeface="Glacial Indifference"/>
              </a:rPr>
              <a:t>maatschappelijke</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uitdagingen</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aan</a:t>
            </a:r>
            <a:r>
              <a:rPr lang="en-US" sz="4160" spc="-149" dirty="0">
                <a:solidFill>
                  <a:srgbClr val="FFFFFF"/>
                </a:solidFill>
                <a:latin typeface="Glacial Indifference"/>
                <a:ea typeface="Glacial Indifference"/>
                <a:cs typeface="Glacial Indifference"/>
                <a:sym typeface="Glacial Indifference"/>
              </a:rPr>
              <a:t> te </a:t>
            </a:r>
            <a:r>
              <a:rPr lang="en-US" sz="4160" spc="-149" dirty="0" err="1">
                <a:solidFill>
                  <a:srgbClr val="FFFFFF"/>
                </a:solidFill>
                <a:latin typeface="Glacial Indifference"/>
                <a:ea typeface="Glacial Indifference"/>
                <a:cs typeface="Glacial Indifference"/>
                <a:sym typeface="Glacial Indifference"/>
              </a:rPr>
              <a:t>pakken</a:t>
            </a:r>
            <a:r>
              <a:rPr lang="en-US" sz="4160" spc="-149" dirty="0">
                <a:solidFill>
                  <a:srgbClr val="FFFFFF"/>
                </a:solidFill>
                <a:latin typeface="Glacial Indifference"/>
                <a:ea typeface="Glacial Indifference"/>
                <a:cs typeface="Glacial Indifference"/>
                <a:sym typeface="Glacial Indifference"/>
              </a:rPr>
              <a:t>.</a:t>
            </a:r>
          </a:p>
          <a:p>
            <a:pPr algn="l">
              <a:lnSpc>
                <a:spcPts val="4700"/>
              </a:lnSpc>
            </a:pPr>
            <a:endParaRPr lang="en-US" sz="4160" spc="-149" dirty="0">
              <a:solidFill>
                <a:srgbClr val="FFFFFF"/>
              </a:solidFill>
              <a:latin typeface="Glacial Indifference"/>
              <a:ea typeface="Glacial Indifference"/>
              <a:cs typeface="Glacial Indifference"/>
              <a:sym typeface="Glacial Indifference"/>
            </a:endParaRPr>
          </a:p>
          <a:p>
            <a:pPr algn="l">
              <a:lnSpc>
                <a:spcPts val="4700"/>
              </a:lnSpc>
            </a:pPr>
            <a:r>
              <a:rPr lang="en-US" sz="4160" spc="-149" dirty="0">
                <a:solidFill>
                  <a:srgbClr val="FFFFFF"/>
                </a:solidFill>
                <a:latin typeface="Glacial Indifference"/>
                <a:ea typeface="Glacial Indifference"/>
                <a:cs typeface="Glacial Indifference"/>
                <a:sym typeface="Glacial Indifference"/>
              </a:rPr>
              <a:t> In co-</a:t>
            </a:r>
            <a:r>
              <a:rPr lang="en-US" sz="4160" spc="-149" dirty="0" err="1">
                <a:solidFill>
                  <a:srgbClr val="FFFFFF"/>
                </a:solidFill>
                <a:latin typeface="Glacial Indifference"/>
                <a:ea typeface="Glacial Indifference"/>
                <a:cs typeface="Glacial Indifference"/>
                <a:sym typeface="Glacial Indifference"/>
              </a:rPr>
              <a:t>creatie</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worden</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vernieuwende</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schaalbare</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ideeën</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ontwikkeld</a:t>
            </a:r>
            <a:r>
              <a:rPr lang="en-US" sz="4160" spc="-149" dirty="0">
                <a:solidFill>
                  <a:srgbClr val="FFFFFF"/>
                </a:solidFill>
                <a:latin typeface="Glacial Indifference"/>
                <a:ea typeface="Glacial Indifference"/>
                <a:cs typeface="Glacial Indifference"/>
                <a:sym typeface="Glacial Indifference"/>
              </a:rPr>
              <a:t>, die </a:t>
            </a:r>
            <a:r>
              <a:rPr lang="en-US" sz="4160" spc="-149" dirty="0" err="1">
                <a:solidFill>
                  <a:srgbClr val="FFFFFF"/>
                </a:solidFill>
                <a:latin typeface="Glacial Indifference"/>
                <a:ea typeface="Glacial Indifference"/>
                <a:cs typeface="Glacial Indifference"/>
                <a:sym typeface="Glacial Indifference"/>
              </a:rPr>
              <a:t>écht</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verschil</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teweeg</a:t>
            </a:r>
            <a:r>
              <a:rPr lang="en-US" sz="4160" spc="-149" dirty="0">
                <a:solidFill>
                  <a:srgbClr val="FFFFFF"/>
                </a:solidFill>
                <a:latin typeface="Glacial Indifference"/>
                <a:ea typeface="Glacial Indifference"/>
                <a:cs typeface="Glacial Indifference"/>
                <a:sym typeface="Glacial Indifference"/>
              </a:rPr>
              <a:t> </a:t>
            </a:r>
            <a:r>
              <a:rPr lang="en-US" sz="4160" spc="-149" dirty="0" err="1">
                <a:solidFill>
                  <a:srgbClr val="FFFFFF"/>
                </a:solidFill>
                <a:latin typeface="Glacial Indifference"/>
                <a:ea typeface="Glacial Indifference"/>
                <a:cs typeface="Glacial Indifference"/>
                <a:sym typeface="Glacial Indifference"/>
              </a:rPr>
              <a:t>brengen</a:t>
            </a:r>
            <a:r>
              <a:rPr lang="en-US" sz="4160" spc="-149" dirty="0">
                <a:solidFill>
                  <a:srgbClr val="FFFFFF"/>
                </a:solidFill>
                <a:latin typeface="Glacial Indifference"/>
                <a:ea typeface="Glacial Indifference"/>
                <a:cs typeface="Glacial Indifference"/>
                <a:sym typeface="Glacial Indifference"/>
              </a:rPr>
              <a:t>.</a:t>
            </a:r>
          </a:p>
          <a:p>
            <a:pPr algn="l">
              <a:lnSpc>
                <a:spcPts val="4700"/>
              </a:lnSpc>
            </a:pPr>
            <a:endParaRPr lang="en-US" sz="4160" spc="-149" dirty="0">
              <a:solidFill>
                <a:srgbClr val="FFFFFF"/>
              </a:solidFill>
              <a:latin typeface="Glacial Indifference"/>
              <a:ea typeface="Glacial Indifference"/>
              <a:cs typeface="Glacial Indifference"/>
              <a:sym typeface="Glacial Indifference"/>
            </a:endParaRPr>
          </a:p>
        </p:txBody>
      </p:sp>
      <p:sp>
        <p:nvSpPr>
          <p:cNvPr id="10" name="Rechthoek 9">
            <a:extLst>
              <a:ext uri="{FF2B5EF4-FFF2-40B4-BE49-F238E27FC236}">
                <a16:creationId xmlns:a16="http://schemas.microsoft.com/office/drawing/2014/main" id="{93546FC0-3EAD-08E1-1E85-6A98DD2EC3C1}"/>
              </a:ext>
            </a:extLst>
          </p:cNvPr>
          <p:cNvSpPr/>
          <p:nvPr/>
        </p:nvSpPr>
        <p:spPr>
          <a:xfrm>
            <a:off x="-381000" y="6591300"/>
            <a:ext cx="20193000" cy="4360696"/>
          </a:xfrm>
          <a:prstGeom prst="rect">
            <a:avLst/>
          </a:prstGeom>
          <a:solidFill>
            <a:schemeClr val="lt1">
              <a:alpha val="7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grpSp>
        <p:nvGrpSpPr>
          <p:cNvPr id="29" name="Group 5">
            <a:extLst>
              <a:ext uri="{FF2B5EF4-FFF2-40B4-BE49-F238E27FC236}">
                <a16:creationId xmlns:a16="http://schemas.microsoft.com/office/drawing/2014/main" id="{19D69EA3-A27C-02DA-F3BD-4637E143E59B}"/>
              </a:ext>
            </a:extLst>
          </p:cNvPr>
          <p:cNvGrpSpPr/>
          <p:nvPr/>
        </p:nvGrpSpPr>
        <p:grpSpPr>
          <a:xfrm>
            <a:off x="8362524" y="8778371"/>
            <a:ext cx="4084254" cy="1470331"/>
            <a:chOff x="0" y="0"/>
            <a:chExt cx="5445672" cy="1960441"/>
          </a:xfrm>
        </p:grpSpPr>
        <p:sp>
          <p:nvSpPr>
            <p:cNvPr id="30" name="Freeform 6">
              <a:extLst>
                <a:ext uri="{FF2B5EF4-FFF2-40B4-BE49-F238E27FC236}">
                  <a16:creationId xmlns:a16="http://schemas.microsoft.com/office/drawing/2014/main" id="{0F10E2E5-215F-234F-1DC9-BCBA4734D963}"/>
                </a:ext>
              </a:extLst>
            </p:cNvPr>
            <p:cNvSpPr/>
            <p:nvPr/>
          </p:nvSpPr>
          <p:spPr>
            <a:xfrm>
              <a:off x="0" y="0"/>
              <a:ext cx="5445633" cy="1960499"/>
            </a:xfrm>
            <a:custGeom>
              <a:avLst/>
              <a:gdLst/>
              <a:ahLst/>
              <a:cxnLst/>
              <a:rect l="l" t="t" r="r" b="b"/>
              <a:pathLst>
                <a:path w="5445633" h="1960499">
                  <a:moveTo>
                    <a:pt x="0" y="0"/>
                  </a:moveTo>
                  <a:lnTo>
                    <a:pt x="5445633" y="0"/>
                  </a:lnTo>
                  <a:lnTo>
                    <a:pt x="5445633" y="1960499"/>
                  </a:lnTo>
                  <a:lnTo>
                    <a:pt x="0" y="1960499"/>
                  </a:lnTo>
                  <a:lnTo>
                    <a:pt x="0" y="0"/>
                  </a:lnTo>
                  <a:close/>
                </a:path>
              </a:pathLst>
            </a:custGeom>
            <a:blipFill>
              <a:blip r:embed="rId8"/>
              <a:stretch>
                <a:fillRect t="-130" b="-127"/>
              </a:stretch>
            </a:blipFill>
          </p:spPr>
          <p:txBody>
            <a:bodyPr/>
            <a:lstStyle/>
            <a:p>
              <a:endParaRPr lang="nl-NL"/>
            </a:p>
          </p:txBody>
        </p:sp>
      </p:grpSp>
      <p:grpSp>
        <p:nvGrpSpPr>
          <p:cNvPr id="31" name="Group 7">
            <a:extLst>
              <a:ext uri="{FF2B5EF4-FFF2-40B4-BE49-F238E27FC236}">
                <a16:creationId xmlns:a16="http://schemas.microsoft.com/office/drawing/2014/main" id="{55DFABF8-B1D0-D243-09A1-AF04CAA05181}"/>
              </a:ext>
            </a:extLst>
          </p:cNvPr>
          <p:cNvGrpSpPr/>
          <p:nvPr/>
        </p:nvGrpSpPr>
        <p:grpSpPr>
          <a:xfrm>
            <a:off x="866632" y="6826615"/>
            <a:ext cx="3245596" cy="1018306"/>
            <a:chOff x="0" y="0"/>
            <a:chExt cx="4327461" cy="1357741"/>
          </a:xfrm>
        </p:grpSpPr>
        <p:sp>
          <p:nvSpPr>
            <p:cNvPr id="32" name="Freeform 8">
              <a:extLst>
                <a:ext uri="{FF2B5EF4-FFF2-40B4-BE49-F238E27FC236}">
                  <a16:creationId xmlns:a16="http://schemas.microsoft.com/office/drawing/2014/main" id="{E4607957-C23F-CBA4-EEA8-FE3549973BD1}"/>
                </a:ext>
              </a:extLst>
            </p:cNvPr>
            <p:cNvSpPr/>
            <p:nvPr/>
          </p:nvSpPr>
          <p:spPr>
            <a:xfrm>
              <a:off x="0" y="0"/>
              <a:ext cx="4327525" cy="1357757"/>
            </a:xfrm>
            <a:custGeom>
              <a:avLst/>
              <a:gdLst/>
              <a:ahLst/>
              <a:cxnLst/>
              <a:rect l="l" t="t" r="r" b="b"/>
              <a:pathLst>
                <a:path w="4327525" h="1357757">
                  <a:moveTo>
                    <a:pt x="0" y="0"/>
                  </a:moveTo>
                  <a:lnTo>
                    <a:pt x="4327525" y="0"/>
                  </a:lnTo>
                  <a:lnTo>
                    <a:pt x="4327525" y="1357757"/>
                  </a:lnTo>
                  <a:lnTo>
                    <a:pt x="0" y="1357757"/>
                  </a:lnTo>
                  <a:lnTo>
                    <a:pt x="0" y="0"/>
                  </a:lnTo>
                  <a:close/>
                </a:path>
              </a:pathLst>
            </a:custGeom>
            <a:blipFill>
              <a:blip r:embed="rId9"/>
              <a:stretch>
                <a:fillRect t="-3120" r="1" b="-3119"/>
              </a:stretch>
            </a:blipFill>
          </p:spPr>
          <p:txBody>
            <a:bodyPr/>
            <a:lstStyle/>
            <a:p>
              <a:endParaRPr lang="nl-NL"/>
            </a:p>
          </p:txBody>
        </p:sp>
      </p:grpSp>
      <p:grpSp>
        <p:nvGrpSpPr>
          <p:cNvPr id="33" name="Group 9">
            <a:extLst>
              <a:ext uri="{FF2B5EF4-FFF2-40B4-BE49-F238E27FC236}">
                <a16:creationId xmlns:a16="http://schemas.microsoft.com/office/drawing/2014/main" id="{FDA0A470-6A0A-1835-F388-23A6FD5D366F}"/>
              </a:ext>
            </a:extLst>
          </p:cNvPr>
          <p:cNvGrpSpPr/>
          <p:nvPr/>
        </p:nvGrpSpPr>
        <p:grpSpPr>
          <a:xfrm>
            <a:off x="12165371" y="6955680"/>
            <a:ext cx="2422875" cy="760177"/>
            <a:chOff x="0" y="0"/>
            <a:chExt cx="3230500" cy="1013569"/>
          </a:xfrm>
        </p:grpSpPr>
        <p:sp>
          <p:nvSpPr>
            <p:cNvPr id="34" name="Freeform 10">
              <a:extLst>
                <a:ext uri="{FF2B5EF4-FFF2-40B4-BE49-F238E27FC236}">
                  <a16:creationId xmlns:a16="http://schemas.microsoft.com/office/drawing/2014/main" id="{7C1DFF38-13D3-FDED-3125-687FE4ECC4BE}"/>
                </a:ext>
              </a:extLst>
            </p:cNvPr>
            <p:cNvSpPr/>
            <p:nvPr/>
          </p:nvSpPr>
          <p:spPr>
            <a:xfrm>
              <a:off x="0" y="0"/>
              <a:ext cx="3230499" cy="1013587"/>
            </a:xfrm>
            <a:custGeom>
              <a:avLst/>
              <a:gdLst/>
              <a:ahLst/>
              <a:cxnLst/>
              <a:rect l="l" t="t" r="r" b="b"/>
              <a:pathLst>
                <a:path w="3230499" h="1013587">
                  <a:moveTo>
                    <a:pt x="0" y="0"/>
                  </a:moveTo>
                  <a:lnTo>
                    <a:pt x="3230499" y="0"/>
                  </a:lnTo>
                  <a:lnTo>
                    <a:pt x="3230499" y="1013587"/>
                  </a:lnTo>
                  <a:lnTo>
                    <a:pt x="0" y="1013587"/>
                  </a:lnTo>
                  <a:lnTo>
                    <a:pt x="0" y="0"/>
                  </a:lnTo>
                  <a:close/>
                </a:path>
              </a:pathLst>
            </a:custGeom>
            <a:blipFill>
              <a:blip r:embed="rId10"/>
              <a:stretch>
                <a:fillRect t="-146" b="-144"/>
              </a:stretch>
            </a:blipFill>
          </p:spPr>
          <p:txBody>
            <a:bodyPr/>
            <a:lstStyle/>
            <a:p>
              <a:endParaRPr lang="nl-NL"/>
            </a:p>
          </p:txBody>
        </p:sp>
      </p:grpSp>
      <p:grpSp>
        <p:nvGrpSpPr>
          <p:cNvPr id="35" name="Group 11">
            <a:extLst>
              <a:ext uri="{FF2B5EF4-FFF2-40B4-BE49-F238E27FC236}">
                <a16:creationId xmlns:a16="http://schemas.microsoft.com/office/drawing/2014/main" id="{E34D41C3-87F9-081D-D90A-7EDB41C866DA}"/>
              </a:ext>
            </a:extLst>
          </p:cNvPr>
          <p:cNvGrpSpPr/>
          <p:nvPr/>
        </p:nvGrpSpPr>
        <p:grpSpPr>
          <a:xfrm>
            <a:off x="4661742" y="8778371"/>
            <a:ext cx="4084254" cy="1674544"/>
            <a:chOff x="0" y="0"/>
            <a:chExt cx="5445672" cy="2232725"/>
          </a:xfrm>
        </p:grpSpPr>
        <p:sp>
          <p:nvSpPr>
            <p:cNvPr id="36" name="Freeform 12">
              <a:extLst>
                <a:ext uri="{FF2B5EF4-FFF2-40B4-BE49-F238E27FC236}">
                  <a16:creationId xmlns:a16="http://schemas.microsoft.com/office/drawing/2014/main" id="{34494069-77EF-7E21-1E46-D7A355083588}"/>
                </a:ext>
              </a:extLst>
            </p:cNvPr>
            <p:cNvSpPr/>
            <p:nvPr/>
          </p:nvSpPr>
          <p:spPr>
            <a:xfrm>
              <a:off x="0" y="0"/>
              <a:ext cx="5445633" cy="2232787"/>
            </a:xfrm>
            <a:custGeom>
              <a:avLst/>
              <a:gdLst/>
              <a:ahLst/>
              <a:cxnLst/>
              <a:rect l="l" t="t" r="r" b="b"/>
              <a:pathLst>
                <a:path w="5445633" h="2232787">
                  <a:moveTo>
                    <a:pt x="0" y="0"/>
                  </a:moveTo>
                  <a:lnTo>
                    <a:pt x="5445633" y="0"/>
                  </a:lnTo>
                  <a:lnTo>
                    <a:pt x="5445633" y="2232787"/>
                  </a:lnTo>
                  <a:lnTo>
                    <a:pt x="0" y="2232787"/>
                  </a:lnTo>
                  <a:lnTo>
                    <a:pt x="0" y="0"/>
                  </a:lnTo>
                  <a:close/>
                </a:path>
              </a:pathLst>
            </a:custGeom>
            <a:blipFill>
              <a:blip r:embed="rId11"/>
              <a:stretch>
                <a:fillRect l="-19" r="-20" b="2"/>
              </a:stretch>
            </a:blipFill>
          </p:spPr>
          <p:txBody>
            <a:bodyPr/>
            <a:lstStyle/>
            <a:p>
              <a:endParaRPr lang="nl-NL"/>
            </a:p>
          </p:txBody>
        </p:sp>
      </p:grpSp>
      <p:grpSp>
        <p:nvGrpSpPr>
          <p:cNvPr id="37" name="Group 13">
            <a:extLst>
              <a:ext uri="{FF2B5EF4-FFF2-40B4-BE49-F238E27FC236}">
                <a16:creationId xmlns:a16="http://schemas.microsoft.com/office/drawing/2014/main" id="{2C539423-40EF-5115-B10E-9341250A8009}"/>
              </a:ext>
            </a:extLst>
          </p:cNvPr>
          <p:cNvGrpSpPr/>
          <p:nvPr/>
        </p:nvGrpSpPr>
        <p:grpSpPr>
          <a:xfrm>
            <a:off x="7756042" y="6399050"/>
            <a:ext cx="3362439" cy="1873436"/>
            <a:chOff x="0" y="0"/>
            <a:chExt cx="4483252" cy="2497915"/>
          </a:xfrm>
        </p:grpSpPr>
        <p:sp>
          <p:nvSpPr>
            <p:cNvPr id="38" name="Freeform 14">
              <a:extLst>
                <a:ext uri="{FF2B5EF4-FFF2-40B4-BE49-F238E27FC236}">
                  <a16:creationId xmlns:a16="http://schemas.microsoft.com/office/drawing/2014/main" id="{8D51E247-8EA0-D85C-8212-041A8A41E808}"/>
                </a:ext>
              </a:extLst>
            </p:cNvPr>
            <p:cNvSpPr/>
            <p:nvPr/>
          </p:nvSpPr>
          <p:spPr>
            <a:xfrm>
              <a:off x="0" y="0"/>
              <a:ext cx="4483227" cy="2497963"/>
            </a:xfrm>
            <a:custGeom>
              <a:avLst/>
              <a:gdLst/>
              <a:ahLst/>
              <a:cxnLst/>
              <a:rect l="l" t="t" r="r" b="b"/>
              <a:pathLst>
                <a:path w="4483227" h="2497963">
                  <a:moveTo>
                    <a:pt x="0" y="0"/>
                  </a:moveTo>
                  <a:lnTo>
                    <a:pt x="4483227" y="0"/>
                  </a:lnTo>
                  <a:lnTo>
                    <a:pt x="4483227" y="2497963"/>
                  </a:lnTo>
                  <a:lnTo>
                    <a:pt x="0" y="2497963"/>
                  </a:lnTo>
                  <a:lnTo>
                    <a:pt x="0" y="0"/>
                  </a:lnTo>
                  <a:close/>
                </a:path>
              </a:pathLst>
            </a:custGeom>
            <a:blipFill>
              <a:blip r:embed="rId12"/>
              <a:stretch>
                <a:fillRect t="-130" b="-128"/>
              </a:stretch>
            </a:blipFill>
          </p:spPr>
          <p:txBody>
            <a:bodyPr/>
            <a:lstStyle/>
            <a:p>
              <a:endParaRPr lang="nl-NL"/>
            </a:p>
          </p:txBody>
        </p:sp>
      </p:grpSp>
      <p:grpSp>
        <p:nvGrpSpPr>
          <p:cNvPr id="39" name="Group 15">
            <a:extLst>
              <a:ext uri="{FF2B5EF4-FFF2-40B4-BE49-F238E27FC236}">
                <a16:creationId xmlns:a16="http://schemas.microsoft.com/office/drawing/2014/main" id="{BDE8020B-8C99-4A7F-7148-00516C0EC8B8}"/>
              </a:ext>
            </a:extLst>
          </p:cNvPr>
          <p:cNvGrpSpPr/>
          <p:nvPr/>
        </p:nvGrpSpPr>
        <p:grpSpPr>
          <a:xfrm>
            <a:off x="1057841" y="8778371"/>
            <a:ext cx="3752299" cy="1487357"/>
            <a:chOff x="0" y="0"/>
            <a:chExt cx="5003065" cy="1983143"/>
          </a:xfrm>
        </p:grpSpPr>
        <p:sp>
          <p:nvSpPr>
            <p:cNvPr id="40" name="Freeform 16">
              <a:extLst>
                <a:ext uri="{FF2B5EF4-FFF2-40B4-BE49-F238E27FC236}">
                  <a16:creationId xmlns:a16="http://schemas.microsoft.com/office/drawing/2014/main" id="{8E56D4A8-5352-2C05-1994-9749A8ECE660}"/>
                </a:ext>
              </a:extLst>
            </p:cNvPr>
            <p:cNvSpPr/>
            <p:nvPr/>
          </p:nvSpPr>
          <p:spPr>
            <a:xfrm>
              <a:off x="0" y="0"/>
              <a:ext cx="5003038" cy="1983105"/>
            </a:xfrm>
            <a:custGeom>
              <a:avLst/>
              <a:gdLst/>
              <a:ahLst/>
              <a:cxnLst/>
              <a:rect l="l" t="t" r="r" b="b"/>
              <a:pathLst>
                <a:path w="5003038" h="1983105">
                  <a:moveTo>
                    <a:pt x="0" y="0"/>
                  </a:moveTo>
                  <a:lnTo>
                    <a:pt x="5003038" y="0"/>
                  </a:lnTo>
                  <a:lnTo>
                    <a:pt x="5003038" y="1983105"/>
                  </a:lnTo>
                  <a:lnTo>
                    <a:pt x="0" y="1983105"/>
                  </a:lnTo>
                  <a:lnTo>
                    <a:pt x="0" y="0"/>
                  </a:lnTo>
                  <a:close/>
                </a:path>
              </a:pathLst>
            </a:custGeom>
            <a:blipFill>
              <a:blip r:embed="rId13"/>
              <a:stretch>
                <a:fillRect t="-151" b="-153"/>
              </a:stretch>
            </a:blipFill>
          </p:spPr>
          <p:txBody>
            <a:bodyPr/>
            <a:lstStyle/>
            <a:p>
              <a:endParaRPr lang="nl-NL"/>
            </a:p>
          </p:txBody>
        </p:sp>
      </p:grpSp>
      <p:grpSp>
        <p:nvGrpSpPr>
          <p:cNvPr id="41" name="Group 17">
            <a:extLst>
              <a:ext uri="{FF2B5EF4-FFF2-40B4-BE49-F238E27FC236}">
                <a16:creationId xmlns:a16="http://schemas.microsoft.com/office/drawing/2014/main" id="{6B0B14D5-6EFB-A2AF-159F-494148810B68}"/>
              </a:ext>
            </a:extLst>
          </p:cNvPr>
          <p:cNvGrpSpPr/>
          <p:nvPr/>
        </p:nvGrpSpPr>
        <p:grpSpPr>
          <a:xfrm>
            <a:off x="15773653" y="8189507"/>
            <a:ext cx="1654198" cy="663747"/>
            <a:chOff x="0" y="0"/>
            <a:chExt cx="4900355" cy="1966268"/>
          </a:xfrm>
        </p:grpSpPr>
        <p:sp>
          <p:nvSpPr>
            <p:cNvPr id="42" name="Freeform 18">
              <a:extLst>
                <a:ext uri="{FF2B5EF4-FFF2-40B4-BE49-F238E27FC236}">
                  <a16:creationId xmlns:a16="http://schemas.microsoft.com/office/drawing/2014/main" id="{108150F4-715A-87E2-F41B-3CF90A7400A2}"/>
                </a:ext>
              </a:extLst>
            </p:cNvPr>
            <p:cNvSpPr/>
            <p:nvPr/>
          </p:nvSpPr>
          <p:spPr>
            <a:xfrm>
              <a:off x="0" y="0"/>
              <a:ext cx="4900295" cy="1966214"/>
            </a:xfrm>
            <a:custGeom>
              <a:avLst/>
              <a:gdLst/>
              <a:ahLst/>
              <a:cxnLst/>
              <a:rect l="l" t="t" r="r" b="b"/>
              <a:pathLst>
                <a:path w="4900295" h="1966214">
                  <a:moveTo>
                    <a:pt x="0" y="0"/>
                  </a:moveTo>
                  <a:lnTo>
                    <a:pt x="4900295" y="0"/>
                  </a:lnTo>
                  <a:lnTo>
                    <a:pt x="4900295" y="1966214"/>
                  </a:lnTo>
                  <a:lnTo>
                    <a:pt x="0" y="1966214"/>
                  </a:lnTo>
                  <a:lnTo>
                    <a:pt x="0" y="0"/>
                  </a:lnTo>
                  <a:close/>
                </a:path>
              </a:pathLst>
            </a:custGeom>
            <a:blipFill>
              <a:blip r:embed="rId14"/>
              <a:stretch>
                <a:fillRect t="-7774" b="-7774"/>
              </a:stretch>
            </a:blipFill>
          </p:spPr>
          <p:txBody>
            <a:bodyPr/>
            <a:lstStyle/>
            <a:p>
              <a:endParaRPr lang="nl-NL"/>
            </a:p>
          </p:txBody>
        </p:sp>
      </p:grpSp>
      <p:sp>
        <p:nvSpPr>
          <p:cNvPr id="43" name="Freeform 19">
            <a:extLst>
              <a:ext uri="{FF2B5EF4-FFF2-40B4-BE49-F238E27FC236}">
                <a16:creationId xmlns:a16="http://schemas.microsoft.com/office/drawing/2014/main" id="{7788A6E3-F211-FA5C-8244-D96A5FD6A2D0}"/>
              </a:ext>
            </a:extLst>
          </p:cNvPr>
          <p:cNvSpPr/>
          <p:nvPr/>
        </p:nvSpPr>
        <p:spPr>
          <a:xfrm>
            <a:off x="4810140" y="6886959"/>
            <a:ext cx="1792206" cy="897619"/>
          </a:xfrm>
          <a:custGeom>
            <a:avLst/>
            <a:gdLst/>
            <a:ahLst/>
            <a:cxnLst/>
            <a:rect l="l" t="t" r="r" b="b"/>
            <a:pathLst>
              <a:path w="1792206" h="897619">
                <a:moveTo>
                  <a:pt x="0" y="0"/>
                </a:moveTo>
                <a:lnTo>
                  <a:pt x="1792205" y="0"/>
                </a:lnTo>
                <a:lnTo>
                  <a:pt x="1792205" y="897619"/>
                </a:lnTo>
                <a:lnTo>
                  <a:pt x="0" y="897619"/>
                </a:lnTo>
                <a:lnTo>
                  <a:pt x="0" y="0"/>
                </a:lnTo>
                <a:close/>
              </a:path>
            </a:pathLst>
          </a:custGeom>
          <a:blipFill>
            <a:blip r:embed="rId15"/>
            <a:stretch>
              <a:fillRect/>
            </a:stretch>
          </a:blipFill>
        </p:spPr>
        <p:txBody>
          <a:bodyPr/>
          <a:lstStyle/>
          <a:p>
            <a:endParaRPr lang="nl-NL"/>
          </a:p>
        </p:txBody>
      </p:sp>
      <p:sp>
        <p:nvSpPr>
          <p:cNvPr id="44" name="Freeform 20">
            <a:extLst>
              <a:ext uri="{FF2B5EF4-FFF2-40B4-BE49-F238E27FC236}">
                <a16:creationId xmlns:a16="http://schemas.microsoft.com/office/drawing/2014/main" id="{1D877FB2-9008-A784-9D80-8E2B310C4622}"/>
              </a:ext>
            </a:extLst>
          </p:cNvPr>
          <p:cNvSpPr/>
          <p:nvPr/>
        </p:nvSpPr>
        <p:spPr>
          <a:xfrm>
            <a:off x="15635996" y="6886959"/>
            <a:ext cx="1929512" cy="964756"/>
          </a:xfrm>
          <a:custGeom>
            <a:avLst/>
            <a:gdLst/>
            <a:ahLst/>
            <a:cxnLst/>
            <a:rect l="l" t="t" r="r" b="b"/>
            <a:pathLst>
              <a:path w="1929512" h="964756">
                <a:moveTo>
                  <a:pt x="0" y="0"/>
                </a:moveTo>
                <a:lnTo>
                  <a:pt x="1929512" y="0"/>
                </a:lnTo>
                <a:lnTo>
                  <a:pt x="1929512" y="964756"/>
                </a:lnTo>
                <a:lnTo>
                  <a:pt x="0" y="964756"/>
                </a:lnTo>
                <a:lnTo>
                  <a:pt x="0" y="0"/>
                </a:lnTo>
                <a:close/>
              </a:path>
            </a:pathLst>
          </a:custGeom>
          <a:blipFill>
            <a:blip r:embed="rId16"/>
            <a:stretch>
              <a:fillRect/>
            </a:stretch>
          </a:blipFill>
        </p:spPr>
        <p:txBody>
          <a:bodyPr/>
          <a:lstStyle/>
          <a:p>
            <a:endParaRPr lang="nl-NL"/>
          </a:p>
        </p:txBody>
      </p:sp>
      <p:grpSp>
        <p:nvGrpSpPr>
          <p:cNvPr id="45" name="Group 21">
            <a:extLst>
              <a:ext uri="{FF2B5EF4-FFF2-40B4-BE49-F238E27FC236}">
                <a16:creationId xmlns:a16="http://schemas.microsoft.com/office/drawing/2014/main" id="{C309CD5D-9544-B12B-04F9-3B372FA23D28}"/>
              </a:ext>
            </a:extLst>
          </p:cNvPr>
          <p:cNvGrpSpPr/>
          <p:nvPr/>
        </p:nvGrpSpPr>
        <p:grpSpPr>
          <a:xfrm>
            <a:off x="12446778" y="8778371"/>
            <a:ext cx="3303009" cy="1189083"/>
            <a:chOff x="0" y="0"/>
            <a:chExt cx="5445672" cy="1960441"/>
          </a:xfrm>
        </p:grpSpPr>
        <p:sp>
          <p:nvSpPr>
            <p:cNvPr id="46" name="Freeform 22">
              <a:extLst>
                <a:ext uri="{FF2B5EF4-FFF2-40B4-BE49-F238E27FC236}">
                  <a16:creationId xmlns:a16="http://schemas.microsoft.com/office/drawing/2014/main" id="{58EEB254-0D6C-A02F-C5CA-9E77E2934436}"/>
                </a:ext>
              </a:extLst>
            </p:cNvPr>
            <p:cNvSpPr/>
            <p:nvPr/>
          </p:nvSpPr>
          <p:spPr>
            <a:xfrm>
              <a:off x="0" y="0"/>
              <a:ext cx="5445633" cy="1960499"/>
            </a:xfrm>
            <a:custGeom>
              <a:avLst/>
              <a:gdLst/>
              <a:ahLst/>
              <a:cxnLst/>
              <a:rect l="l" t="t" r="r" b="b"/>
              <a:pathLst>
                <a:path w="5445633" h="1960499">
                  <a:moveTo>
                    <a:pt x="0" y="0"/>
                  </a:moveTo>
                  <a:lnTo>
                    <a:pt x="5445633" y="0"/>
                  </a:lnTo>
                  <a:lnTo>
                    <a:pt x="5445633" y="1960499"/>
                  </a:lnTo>
                  <a:lnTo>
                    <a:pt x="0" y="1960499"/>
                  </a:lnTo>
                  <a:lnTo>
                    <a:pt x="0" y="0"/>
                  </a:lnTo>
                  <a:close/>
                </a:path>
              </a:pathLst>
            </a:custGeom>
            <a:blipFill>
              <a:blip r:embed="rId17"/>
              <a:stretch>
                <a:fillRect l="-1550" r="-1550"/>
              </a:stretch>
            </a:blipFill>
          </p:spPr>
          <p:txBody>
            <a:bodyPr/>
            <a:lstStyle/>
            <a:p>
              <a:endParaRPr lang="nl-NL"/>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D4A"/>
        </a:solidFill>
        <a:effectLst/>
      </p:bgPr>
    </p:bg>
    <p:spTree>
      <p:nvGrpSpPr>
        <p:cNvPr id="1" name=""/>
        <p:cNvGrpSpPr/>
        <p:nvPr/>
      </p:nvGrpSpPr>
      <p:grpSpPr>
        <a:xfrm>
          <a:off x="0" y="0"/>
          <a:ext cx="0" cy="0"/>
          <a:chOff x="0" y="0"/>
          <a:chExt cx="0" cy="0"/>
        </a:xfrm>
      </p:grpSpPr>
      <p:grpSp>
        <p:nvGrpSpPr>
          <p:cNvPr id="2" name="Group 2"/>
          <p:cNvGrpSpPr/>
          <p:nvPr/>
        </p:nvGrpSpPr>
        <p:grpSpPr>
          <a:xfrm rot="-2514648">
            <a:off x="-3372234" y="-1939103"/>
            <a:ext cx="8046917" cy="4299712"/>
            <a:chOff x="0" y="0"/>
            <a:chExt cx="2119353" cy="1132434"/>
          </a:xfrm>
        </p:grpSpPr>
        <p:sp>
          <p:nvSpPr>
            <p:cNvPr id="3" name="Freeform 3"/>
            <p:cNvSpPr/>
            <p:nvPr/>
          </p:nvSpPr>
          <p:spPr>
            <a:xfrm>
              <a:off x="0" y="0"/>
              <a:ext cx="2119352" cy="1132434"/>
            </a:xfrm>
            <a:custGeom>
              <a:avLst/>
              <a:gdLst/>
              <a:ahLst/>
              <a:cxnLst/>
              <a:rect l="l" t="t" r="r" b="b"/>
              <a:pathLst>
                <a:path w="2119352" h="1132434">
                  <a:moveTo>
                    <a:pt x="0" y="0"/>
                  </a:moveTo>
                  <a:lnTo>
                    <a:pt x="2119352" y="0"/>
                  </a:lnTo>
                  <a:lnTo>
                    <a:pt x="2119352" y="1132434"/>
                  </a:lnTo>
                  <a:lnTo>
                    <a:pt x="0" y="1132434"/>
                  </a:lnTo>
                  <a:close/>
                </a:path>
              </a:pathLst>
            </a:custGeom>
            <a:solidFill>
              <a:srgbClr val="00A99D">
                <a:alpha val="22745"/>
              </a:srgbClr>
            </a:solidFill>
          </p:spPr>
          <p:txBody>
            <a:bodyPr/>
            <a:lstStyle/>
            <a:p>
              <a:endParaRPr lang="nl-NL"/>
            </a:p>
          </p:txBody>
        </p:sp>
        <p:sp>
          <p:nvSpPr>
            <p:cNvPr id="4" name="TextBox 4"/>
            <p:cNvSpPr txBox="1"/>
            <p:nvPr/>
          </p:nvSpPr>
          <p:spPr>
            <a:xfrm>
              <a:off x="0" y="-38100"/>
              <a:ext cx="2119353" cy="117053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480405">
            <a:off x="-3250251" y="1748002"/>
            <a:ext cx="23318838" cy="4750692"/>
            <a:chOff x="0" y="0"/>
            <a:chExt cx="6141587" cy="1251211"/>
          </a:xfrm>
        </p:grpSpPr>
        <p:sp>
          <p:nvSpPr>
            <p:cNvPr id="6" name="Freeform 6"/>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7" name="TextBox 7"/>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6628581" y="5679009"/>
            <a:ext cx="23318838" cy="4750692"/>
            <a:chOff x="0" y="0"/>
            <a:chExt cx="6141587" cy="1251211"/>
          </a:xfrm>
        </p:grpSpPr>
        <p:sp>
          <p:nvSpPr>
            <p:cNvPr id="9" name="Freeform 9"/>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10" name="TextBox 10"/>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400000" flipH="1">
            <a:off x="17900458" y="-627162"/>
            <a:ext cx="11545077" cy="11541323"/>
          </a:xfrm>
          <a:custGeom>
            <a:avLst/>
            <a:gdLst/>
            <a:ahLst/>
            <a:cxnLst/>
            <a:rect l="l" t="t" r="r" b="b"/>
            <a:pathLst>
              <a:path w="11545077" h="11541323">
                <a:moveTo>
                  <a:pt x="11545077" y="0"/>
                </a:moveTo>
                <a:lnTo>
                  <a:pt x="0" y="0"/>
                </a:lnTo>
                <a:lnTo>
                  <a:pt x="0" y="11541324"/>
                </a:lnTo>
                <a:lnTo>
                  <a:pt x="11545077" y="11541324"/>
                </a:lnTo>
                <a:lnTo>
                  <a:pt x="11545077"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2" name="Freeform 12"/>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TextBox 13"/>
          <p:cNvSpPr txBox="1"/>
          <p:nvPr/>
        </p:nvSpPr>
        <p:spPr>
          <a:xfrm>
            <a:off x="2199700" y="4384141"/>
            <a:ext cx="13888601" cy="2827910"/>
          </a:xfrm>
          <a:prstGeom prst="rect">
            <a:avLst/>
          </a:prstGeom>
        </p:spPr>
        <p:txBody>
          <a:bodyPr lIns="0" tIns="0" rIns="0" bIns="0" rtlCol="0" anchor="t">
            <a:spAutoFit/>
          </a:bodyPr>
          <a:lstStyle/>
          <a:p>
            <a:pPr marL="815375" lvl="1" indent="-407687" algn="l">
              <a:lnSpc>
                <a:spcPts val="5664"/>
              </a:lnSpc>
              <a:buFont typeface="Arial"/>
              <a:buChar char="•"/>
            </a:pPr>
            <a:r>
              <a:rPr lang="en-US" sz="3776" spc="-135" dirty="0" err="1">
                <a:solidFill>
                  <a:srgbClr val="FFFFFF"/>
                </a:solidFill>
                <a:latin typeface="Glacial Indifference"/>
                <a:ea typeface="Glacial Indifference"/>
                <a:cs typeface="Glacial Indifference"/>
                <a:sym typeface="Glacial Indifference"/>
              </a:rPr>
              <a:t>Slechts</a:t>
            </a:r>
            <a:r>
              <a:rPr lang="en-US" sz="3776" spc="-135" dirty="0">
                <a:solidFill>
                  <a:srgbClr val="FFFFFF"/>
                </a:solidFill>
                <a:latin typeface="Glacial Indifference"/>
                <a:ea typeface="Glacial Indifference"/>
                <a:cs typeface="Glacial Indifference"/>
                <a:sym typeface="Glacial Indifference"/>
              </a:rPr>
              <a:t> 10 % van </a:t>
            </a:r>
            <a:r>
              <a:rPr lang="en-US" sz="3776" spc="-135" dirty="0" err="1">
                <a:solidFill>
                  <a:srgbClr val="FFFFFF"/>
                </a:solidFill>
                <a:latin typeface="Glacial Indifference"/>
                <a:ea typeface="Glacial Indifference"/>
                <a:cs typeface="Glacial Indifference"/>
                <a:sym typeface="Glacial Indifference"/>
              </a:rPr>
              <a:t>publieke</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inkoop</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bevat</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innovatie</a:t>
            </a:r>
            <a:endParaRPr lang="en-US" sz="3776" spc="-135" dirty="0">
              <a:solidFill>
                <a:srgbClr val="FFFFFF"/>
              </a:solidFill>
              <a:latin typeface="Glacial Indifference"/>
              <a:ea typeface="Glacial Indifference"/>
              <a:cs typeface="Glacial Indifference"/>
              <a:sym typeface="Glacial Indifference"/>
            </a:endParaRPr>
          </a:p>
          <a:p>
            <a:pPr marL="815375" lvl="1" indent="-407687" algn="l">
              <a:lnSpc>
                <a:spcPts val="5664"/>
              </a:lnSpc>
              <a:buFont typeface="Arial"/>
              <a:buChar char="•"/>
            </a:pPr>
            <a:r>
              <a:rPr lang="en-US" sz="3776" spc="-135" dirty="0">
                <a:solidFill>
                  <a:srgbClr val="FFFFFF"/>
                </a:solidFill>
                <a:latin typeface="Glacial Indifference"/>
                <a:ea typeface="Glacial Indifference"/>
                <a:cs typeface="Glacial Indifference"/>
                <a:sym typeface="Glacial Indifference"/>
              </a:rPr>
              <a:t>R&amp;D-</a:t>
            </a:r>
            <a:r>
              <a:rPr lang="en-US" sz="3776" spc="-135" dirty="0" err="1">
                <a:solidFill>
                  <a:srgbClr val="FFFFFF"/>
                </a:solidFill>
                <a:latin typeface="Glacial Indifference"/>
                <a:ea typeface="Glacial Indifference"/>
                <a:cs typeface="Glacial Indifference"/>
                <a:sym typeface="Glacial Indifference"/>
              </a:rPr>
              <a:t>investering</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blijft</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steken</a:t>
            </a:r>
            <a:r>
              <a:rPr lang="en-US" sz="3776" spc="-135" dirty="0">
                <a:solidFill>
                  <a:srgbClr val="FFFFFF"/>
                </a:solidFill>
                <a:latin typeface="Glacial Indifference"/>
                <a:ea typeface="Glacial Indifference"/>
                <a:cs typeface="Glacial Indifference"/>
                <a:sym typeface="Glacial Indifference"/>
              </a:rPr>
              <a:t> op 2,3 % BBP (</a:t>
            </a:r>
            <a:r>
              <a:rPr lang="en-US" sz="3776" spc="-135" dirty="0" err="1">
                <a:solidFill>
                  <a:srgbClr val="FFFFFF"/>
                </a:solidFill>
                <a:latin typeface="Glacial Indifference"/>
                <a:ea typeface="Glacial Indifference"/>
                <a:cs typeface="Glacial Indifference"/>
                <a:sym typeface="Glacial Indifference"/>
              </a:rPr>
              <a:t>doel</a:t>
            </a:r>
            <a:r>
              <a:rPr lang="en-US" sz="3776" spc="-135" dirty="0">
                <a:solidFill>
                  <a:srgbClr val="FFFFFF"/>
                </a:solidFill>
                <a:latin typeface="Glacial Indifference"/>
                <a:ea typeface="Glacial Indifference"/>
                <a:cs typeface="Glacial Indifference"/>
                <a:sym typeface="Glacial Indifference"/>
              </a:rPr>
              <a:t>: 3 %)</a:t>
            </a:r>
          </a:p>
          <a:p>
            <a:pPr marL="815375" lvl="1" indent="-407687" algn="l">
              <a:lnSpc>
                <a:spcPts val="5664"/>
              </a:lnSpc>
              <a:buFont typeface="Arial"/>
              <a:buChar char="•"/>
            </a:pPr>
            <a:r>
              <a:rPr lang="en-US" sz="3776" spc="-135" dirty="0" err="1">
                <a:solidFill>
                  <a:srgbClr val="FFFFFF"/>
                </a:solidFill>
                <a:latin typeface="Glacial Indifference"/>
                <a:ea typeface="Glacial Indifference"/>
                <a:cs typeface="Glacial Indifference"/>
                <a:sym typeface="Glacial Indifference"/>
              </a:rPr>
              <a:t>Innovatieve</a:t>
            </a:r>
            <a:r>
              <a:rPr lang="en-US" sz="3776" spc="-135" dirty="0">
                <a:solidFill>
                  <a:srgbClr val="FFFFFF"/>
                </a:solidFill>
                <a:latin typeface="Glacial Indifference"/>
                <a:ea typeface="Glacial Indifference"/>
                <a:cs typeface="Glacial Indifference"/>
                <a:sym typeface="Glacial Indifference"/>
              </a:rPr>
              <a:t> MKB mist </a:t>
            </a:r>
            <a:r>
              <a:rPr lang="en-US" sz="3776" spc="-135" dirty="0" err="1">
                <a:solidFill>
                  <a:srgbClr val="FFFFFF"/>
                </a:solidFill>
                <a:latin typeface="Glacial Indifference"/>
                <a:ea typeface="Glacial Indifference"/>
                <a:cs typeface="Glacial Indifference"/>
                <a:sym typeface="Glacial Indifference"/>
              </a:rPr>
              <a:t>een</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publieke</a:t>
            </a:r>
            <a:r>
              <a:rPr lang="en-US" sz="3776" spc="-135" dirty="0">
                <a:solidFill>
                  <a:srgbClr val="FFFFFF"/>
                </a:solidFill>
                <a:latin typeface="Glacial Indifference"/>
                <a:ea typeface="Glacial Indifference"/>
                <a:cs typeface="Glacial Indifference"/>
                <a:sym typeface="Glacial Indifference"/>
              </a:rPr>
              <a:t> launching customer</a:t>
            </a:r>
          </a:p>
          <a:p>
            <a:pPr algn="l">
              <a:lnSpc>
                <a:spcPts val="5664"/>
              </a:lnSpc>
            </a:pPr>
            <a:endParaRPr lang="en-US" sz="3776" spc="-135" dirty="0">
              <a:solidFill>
                <a:srgbClr val="FFFFFF"/>
              </a:solidFill>
              <a:latin typeface="Glacial Indifference"/>
              <a:ea typeface="Glacial Indifference"/>
              <a:cs typeface="Glacial Indifference"/>
              <a:sym typeface="Glacial Indifference"/>
            </a:endParaRPr>
          </a:p>
        </p:txBody>
      </p:sp>
      <p:sp>
        <p:nvSpPr>
          <p:cNvPr id="14" name="TextBox 14"/>
          <p:cNvSpPr txBox="1"/>
          <p:nvPr/>
        </p:nvSpPr>
        <p:spPr>
          <a:xfrm>
            <a:off x="1927363" y="1993967"/>
            <a:ext cx="13300599" cy="767582"/>
          </a:xfrm>
          <a:prstGeom prst="rect">
            <a:avLst/>
          </a:prstGeom>
        </p:spPr>
        <p:txBody>
          <a:bodyPr lIns="0" tIns="0" rIns="0" bIns="0" rtlCol="0" anchor="t">
            <a:spAutoFit/>
          </a:bodyPr>
          <a:lstStyle/>
          <a:p>
            <a:pPr algn="l">
              <a:lnSpc>
                <a:spcPts val="6384"/>
              </a:lnSpc>
            </a:pPr>
            <a:r>
              <a:rPr lang="en-US" sz="4560" b="1" dirty="0">
                <a:solidFill>
                  <a:srgbClr val="FFFFFF"/>
                </a:solidFill>
                <a:latin typeface="ITC Avant Garde Gothic Bold"/>
                <a:ea typeface="ITC Avant Garde Gothic Bold"/>
                <a:cs typeface="ITC Avant Garde Gothic Bold"/>
                <a:sym typeface="ITC Avant Garde Gothic Bold"/>
              </a:rPr>
              <a:t>Geld </a:t>
            </a:r>
            <a:r>
              <a:rPr lang="en-US" sz="4560" b="1" dirty="0" err="1">
                <a:solidFill>
                  <a:srgbClr val="FFFFFF"/>
                </a:solidFill>
                <a:latin typeface="ITC Avant Garde Gothic Bold"/>
                <a:ea typeface="ITC Avant Garde Gothic Bold"/>
                <a:cs typeface="ITC Avant Garde Gothic Bold"/>
                <a:sym typeface="ITC Avant Garde Gothic Bold"/>
              </a:rPr>
              <a:t>genoeg</a:t>
            </a:r>
            <a:r>
              <a:rPr lang="en-US" sz="4560" b="1" dirty="0">
                <a:solidFill>
                  <a:srgbClr val="FFFFFF"/>
                </a:solidFill>
                <a:latin typeface="ITC Avant Garde Gothic Bold"/>
                <a:ea typeface="ITC Avant Garde Gothic Bold"/>
                <a:cs typeface="ITC Avant Garde Gothic Bold"/>
                <a:sym typeface="ITC Avant Garde Gothic Bold"/>
              </a:rPr>
              <a:t>, </a:t>
            </a:r>
            <a:r>
              <a:rPr lang="en-US" sz="4560" b="1" dirty="0" err="1">
                <a:solidFill>
                  <a:srgbClr val="FFFFFF"/>
                </a:solidFill>
                <a:latin typeface="ITC Avant Garde Gothic Bold"/>
                <a:ea typeface="ITC Avant Garde Gothic Bold"/>
                <a:cs typeface="ITC Avant Garde Gothic Bold"/>
                <a:sym typeface="ITC Avant Garde Gothic Bold"/>
              </a:rPr>
              <a:t>tekort</a:t>
            </a:r>
            <a:r>
              <a:rPr lang="en-US" sz="4560" b="1" dirty="0">
                <a:solidFill>
                  <a:srgbClr val="FFFFFF"/>
                </a:solidFill>
                <a:latin typeface="ITC Avant Garde Gothic Bold"/>
                <a:ea typeface="ITC Avant Garde Gothic Bold"/>
                <a:cs typeface="ITC Avant Garde Gothic Bold"/>
                <a:sym typeface="ITC Avant Garde Gothic Bold"/>
              </a:rPr>
              <a:t> </a:t>
            </a:r>
            <a:r>
              <a:rPr lang="en-US" sz="4560" b="1" dirty="0" err="1">
                <a:solidFill>
                  <a:srgbClr val="FFFFFF"/>
                </a:solidFill>
                <a:latin typeface="ITC Avant Garde Gothic Bold"/>
                <a:ea typeface="ITC Avant Garde Gothic Bold"/>
                <a:cs typeface="ITC Avant Garde Gothic Bold"/>
                <a:sym typeface="ITC Avant Garde Gothic Bold"/>
              </a:rPr>
              <a:t>aan</a:t>
            </a:r>
            <a:r>
              <a:rPr lang="en-US" sz="4560" b="1" dirty="0">
                <a:solidFill>
                  <a:srgbClr val="FFFFFF"/>
                </a:solidFill>
                <a:latin typeface="ITC Avant Garde Gothic Bold"/>
                <a:ea typeface="ITC Avant Garde Gothic Bold"/>
                <a:cs typeface="ITC Avant Garde Gothic Bold"/>
                <a:sym typeface="ITC Avant Garde Gothic Bold"/>
              </a:rPr>
              <a:t> impact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D4A"/>
        </a:solidFill>
        <a:effectLst/>
      </p:bgPr>
    </p:bg>
    <p:spTree>
      <p:nvGrpSpPr>
        <p:cNvPr id="1" name=""/>
        <p:cNvGrpSpPr/>
        <p:nvPr/>
      </p:nvGrpSpPr>
      <p:grpSpPr>
        <a:xfrm>
          <a:off x="0" y="0"/>
          <a:ext cx="0" cy="0"/>
          <a:chOff x="0" y="0"/>
          <a:chExt cx="0" cy="0"/>
        </a:xfrm>
      </p:grpSpPr>
      <p:grpSp>
        <p:nvGrpSpPr>
          <p:cNvPr id="2" name="Group 2"/>
          <p:cNvGrpSpPr/>
          <p:nvPr/>
        </p:nvGrpSpPr>
        <p:grpSpPr>
          <a:xfrm>
            <a:off x="2126400" y="447124"/>
            <a:ext cx="4318357" cy="4462897"/>
            <a:chOff x="0" y="0"/>
            <a:chExt cx="786476" cy="812800"/>
          </a:xfrm>
        </p:grpSpPr>
        <p:sp>
          <p:nvSpPr>
            <p:cNvPr id="3" name="Freeform 3"/>
            <p:cNvSpPr/>
            <p:nvPr/>
          </p:nvSpPr>
          <p:spPr>
            <a:xfrm>
              <a:off x="0" y="0"/>
              <a:ext cx="786476" cy="812800"/>
            </a:xfrm>
            <a:custGeom>
              <a:avLst/>
              <a:gdLst/>
              <a:ahLst/>
              <a:cxnLst/>
              <a:rect l="l" t="t" r="r" b="b"/>
              <a:pathLst>
                <a:path w="786476" h="812800">
                  <a:moveTo>
                    <a:pt x="91432" y="0"/>
                  </a:moveTo>
                  <a:lnTo>
                    <a:pt x="695043" y="0"/>
                  </a:lnTo>
                  <a:cubicBezTo>
                    <a:pt x="745540" y="0"/>
                    <a:pt x="786476" y="40936"/>
                    <a:pt x="786476" y="91432"/>
                  </a:cubicBezTo>
                  <a:lnTo>
                    <a:pt x="786476" y="721368"/>
                  </a:lnTo>
                  <a:cubicBezTo>
                    <a:pt x="786476" y="771864"/>
                    <a:pt x="745540" y="812800"/>
                    <a:pt x="695043" y="812800"/>
                  </a:cubicBezTo>
                  <a:lnTo>
                    <a:pt x="91432" y="812800"/>
                  </a:lnTo>
                  <a:cubicBezTo>
                    <a:pt x="40936" y="812800"/>
                    <a:pt x="0" y="771864"/>
                    <a:pt x="0" y="721368"/>
                  </a:cubicBezTo>
                  <a:lnTo>
                    <a:pt x="0" y="91432"/>
                  </a:lnTo>
                  <a:cubicBezTo>
                    <a:pt x="0" y="40936"/>
                    <a:pt x="40936" y="0"/>
                    <a:pt x="91432" y="0"/>
                  </a:cubicBezTo>
                  <a:close/>
                </a:path>
              </a:pathLst>
            </a:custGeom>
            <a:solidFill>
              <a:srgbClr val="A8E6CF"/>
            </a:solidFill>
          </p:spPr>
          <p:txBody>
            <a:bodyPr/>
            <a:lstStyle/>
            <a:p>
              <a:endParaRPr lang="nl-NL"/>
            </a:p>
          </p:txBody>
        </p:sp>
        <p:sp>
          <p:nvSpPr>
            <p:cNvPr id="4" name="TextBox 4"/>
            <p:cNvSpPr txBox="1"/>
            <p:nvPr/>
          </p:nvSpPr>
          <p:spPr>
            <a:xfrm>
              <a:off x="0" y="-47625"/>
              <a:ext cx="786476" cy="860425"/>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6890962" y="447124"/>
            <a:ext cx="4318357" cy="4462897"/>
            <a:chOff x="0" y="0"/>
            <a:chExt cx="6362700" cy="6575666"/>
          </a:xfrm>
        </p:grpSpPr>
        <p:sp>
          <p:nvSpPr>
            <p:cNvPr id="6" name="Freeform 6"/>
            <p:cNvSpPr/>
            <p:nvPr/>
          </p:nvSpPr>
          <p:spPr>
            <a:xfrm>
              <a:off x="6350" y="6350"/>
              <a:ext cx="6350013" cy="6562979"/>
            </a:xfrm>
            <a:custGeom>
              <a:avLst/>
              <a:gdLst/>
              <a:ahLst/>
              <a:cxnLst/>
              <a:rect l="l" t="t" r="r" b="b"/>
              <a:pathLst>
                <a:path w="6350013"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3"/>
              <a:stretch>
                <a:fillRect l="-9526" r="-74213"/>
              </a:stretch>
            </a:blipFill>
          </p:spPr>
          <p:txBody>
            <a:bodyPr/>
            <a:lstStyle/>
            <a:p>
              <a:endParaRPr lang="nl-NL"/>
            </a:p>
          </p:txBody>
        </p:sp>
      </p:grpSp>
      <p:grpSp>
        <p:nvGrpSpPr>
          <p:cNvPr id="7" name="Group 7"/>
          <p:cNvGrpSpPr/>
          <p:nvPr/>
        </p:nvGrpSpPr>
        <p:grpSpPr>
          <a:xfrm>
            <a:off x="2126400" y="5376979"/>
            <a:ext cx="4318357" cy="4462897"/>
            <a:chOff x="0" y="0"/>
            <a:chExt cx="6362700" cy="6575666"/>
          </a:xfrm>
        </p:grpSpPr>
        <p:sp>
          <p:nvSpPr>
            <p:cNvPr id="8" name="Freeform 8"/>
            <p:cNvSpPr/>
            <p:nvPr/>
          </p:nvSpPr>
          <p:spPr>
            <a:xfrm>
              <a:off x="6350" y="6350"/>
              <a:ext cx="6350013" cy="6562979"/>
            </a:xfrm>
            <a:custGeom>
              <a:avLst/>
              <a:gdLst/>
              <a:ahLst/>
              <a:cxnLst/>
              <a:rect l="l" t="t" r="r" b="b"/>
              <a:pathLst>
                <a:path w="6350013"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4"/>
              <a:stretch>
                <a:fillRect l="-27656" r="-27656"/>
              </a:stretch>
            </a:blipFill>
          </p:spPr>
          <p:txBody>
            <a:bodyPr/>
            <a:lstStyle/>
            <a:p>
              <a:endParaRPr lang="nl-NL"/>
            </a:p>
          </p:txBody>
        </p:sp>
      </p:grpSp>
      <p:grpSp>
        <p:nvGrpSpPr>
          <p:cNvPr id="9" name="Group 9"/>
          <p:cNvGrpSpPr/>
          <p:nvPr/>
        </p:nvGrpSpPr>
        <p:grpSpPr>
          <a:xfrm>
            <a:off x="6890962" y="5376979"/>
            <a:ext cx="4318357" cy="4462897"/>
            <a:chOff x="0" y="0"/>
            <a:chExt cx="786476" cy="812800"/>
          </a:xfrm>
        </p:grpSpPr>
        <p:sp>
          <p:nvSpPr>
            <p:cNvPr id="10" name="Freeform 10"/>
            <p:cNvSpPr/>
            <p:nvPr/>
          </p:nvSpPr>
          <p:spPr>
            <a:xfrm>
              <a:off x="0" y="0"/>
              <a:ext cx="786476" cy="812800"/>
            </a:xfrm>
            <a:custGeom>
              <a:avLst/>
              <a:gdLst/>
              <a:ahLst/>
              <a:cxnLst/>
              <a:rect l="l" t="t" r="r" b="b"/>
              <a:pathLst>
                <a:path w="786476" h="812800">
                  <a:moveTo>
                    <a:pt x="91432" y="0"/>
                  </a:moveTo>
                  <a:lnTo>
                    <a:pt x="695043" y="0"/>
                  </a:lnTo>
                  <a:cubicBezTo>
                    <a:pt x="745540" y="0"/>
                    <a:pt x="786476" y="40936"/>
                    <a:pt x="786476" y="91432"/>
                  </a:cubicBezTo>
                  <a:lnTo>
                    <a:pt x="786476" y="721368"/>
                  </a:lnTo>
                  <a:cubicBezTo>
                    <a:pt x="786476" y="771864"/>
                    <a:pt x="745540" y="812800"/>
                    <a:pt x="695043" y="812800"/>
                  </a:cubicBezTo>
                  <a:lnTo>
                    <a:pt x="91432" y="812800"/>
                  </a:lnTo>
                  <a:cubicBezTo>
                    <a:pt x="40936" y="812800"/>
                    <a:pt x="0" y="771864"/>
                    <a:pt x="0" y="721368"/>
                  </a:cubicBezTo>
                  <a:lnTo>
                    <a:pt x="0" y="91432"/>
                  </a:lnTo>
                  <a:cubicBezTo>
                    <a:pt x="0" y="40936"/>
                    <a:pt x="40936" y="0"/>
                    <a:pt x="91432" y="0"/>
                  </a:cubicBezTo>
                  <a:close/>
                </a:path>
              </a:pathLst>
            </a:custGeom>
            <a:solidFill>
              <a:srgbClr val="00A99D"/>
            </a:solidFill>
          </p:spPr>
          <p:txBody>
            <a:bodyPr/>
            <a:lstStyle/>
            <a:p>
              <a:endParaRPr lang="nl-NL"/>
            </a:p>
          </p:txBody>
        </p:sp>
        <p:sp>
          <p:nvSpPr>
            <p:cNvPr id="11" name="TextBox 11"/>
            <p:cNvSpPr txBox="1"/>
            <p:nvPr/>
          </p:nvSpPr>
          <p:spPr>
            <a:xfrm>
              <a:off x="0" y="-47625"/>
              <a:ext cx="786476" cy="860425"/>
            </a:xfrm>
            <a:prstGeom prst="rect">
              <a:avLst/>
            </a:prstGeom>
          </p:spPr>
          <p:txBody>
            <a:bodyPr lIns="56774" tIns="56774" rIns="56774" bIns="56774" rtlCol="0" anchor="ctr"/>
            <a:lstStyle/>
            <a:p>
              <a:pPr algn="ctr">
                <a:lnSpc>
                  <a:spcPts val="2682"/>
                </a:lnSpc>
              </a:pPr>
              <a:endParaRPr/>
            </a:p>
          </p:txBody>
        </p:sp>
      </p:grpSp>
      <p:grpSp>
        <p:nvGrpSpPr>
          <p:cNvPr id="12" name="Group 12"/>
          <p:cNvGrpSpPr/>
          <p:nvPr/>
        </p:nvGrpSpPr>
        <p:grpSpPr>
          <a:xfrm>
            <a:off x="11653018" y="447124"/>
            <a:ext cx="4318357" cy="4462897"/>
            <a:chOff x="0" y="0"/>
            <a:chExt cx="786476" cy="812800"/>
          </a:xfrm>
        </p:grpSpPr>
        <p:sp>
          <p:nvSpPr>
            <p:cNvPr id="13" name="Freeform 13"/>
            <p:cNvSpPr/>
            <p:nvPr/>
          </p:nvSpPr>
          <p:spPr>
            <a:xfrm>
              <a:off x="0" y="0"/>
              <a:ext cx="786476" cy="812800"/>
            </a:xfrm>
            <a:custGeom>
              <a:avLst/>
              <a:gdLst/>
              <a:ahLst/>
              <a:cxnLst/>
              <a:rect l="l" t="t" r="r" b="b"/>
              <a:pathLst>
                <a:path w="786476" h="812800">
                  <a:moveTo>
                    <a:pt x="91432" y="0"/>
                  </a:moveTo>
                  <a:lnTo>
                    <a:pt x="695043" y="0"/>
                  </a:lnTo>
                  <a:cubicBezTo>
                    <a:pt x="745540" y="0"/>
                    <a:pt x="786476" y="40936"/>
                    <a:pt x="786476" y="91432"/>
                  </a:cubicBezTo>
                  <a:lnTo>
                    <a:pt x="786476" y="721368"/>
                  </a:lnTo>
                  <a:cubicBezTo>
                    <a:pt x="786476" y="771864"/>
                    <a:pt x="745540" y="812800"/>
                    <a:pt x="695043" y="812800"/>
                  </a:cubicBezTo>
                  <a:lnTo>
                    <a:pt x="91432" y="812800"/>
                  </a:lnTo>
                  <a:cubicBezTo>
                    <a:pt x="40936" y="812800"/>
                    <a:pt x="0" y="771864"/>
                    <a:pt x="0" y="721368"/>
                  </a:cubicBezTo>
                  <a:lnTo>
                    <a:pt x="0" y="91432"/>
                  </a:lnTo>
                  <a:cubicBezTo>
                    <a:pt x="0" y="40936"/>
                    <a:pt x="40936" y="0"/>
                    <a:pt x="91432" y="0"/>
                  </a:cubicBezTo>
                  <a:close/>
                </a:path>
              </a:pathLst>
            </a:custGeom>
            <a:solidFill>
              <a:srgbClr val="006D66"/>
            </a:solidFill>
          </p:spPr>
          <p:txBody>
            <a:bodyPr/>
            <a:lstStyle/>
            <a:p>
              <a:endParaRPr lang="nl-NL"/>
            </a:p>
          </p:txBody>
        </p:sp>
        <p:sp>
          <p:nvSpPr>
            <p:cNvPr id="14" name="TextBox 14"/>
            <p:cNvSpPr txBox="1"/>
            <p:nvPr/>
          </p:nvSpPr>
          <p:spPr>
            <a:xfrm>
              <a:off x="0" y="-47625"/>
              <a:ext cx="786476" cy="860425"/>
            </a:xfrm>
            <a:prstGeom prst="rect">
              <a:avLst/>
            </a:prstGeom>
          </p:spPr>
          <p:txBody>
            <a:bodyPr lIns="50800" tIns="50800" rIns="50800" bIns="50800" rtlCol="0" anchor="ctr"/>
            <a:lstStyle/>
            <a:p>
              <a:pPr algn="ctr">
                <a:lnSpc>
                  <a:spcPts val="2400"/>
                </a:lnSpc>
              </a:pPr>
              <a:endParaRPr/>
            </a:p>
          </p:txBody>
        </p:sp>
      </p:grpSp>
      <p:grpSp>
        <p:nvGrpSpPr>
          <p:cNvPr id="15" name="Group 15"/>
          <p:cNvGrpSpPr/>
          <p:nvPr/>
        </p:nvGrpSpPr>
        <p:grpSpPr>
          <a:xfrm>
            <a:off x="11653018" y="5376979"/>
            <a:ext cx="4318357" cy="4462897"/>
            <a:chOff x="0" y="0"/>
            <a:chExt cx="6362700" cy="6575666"/>
          </a:xfrm>
        </p:grpSpPr>
        <p:sp>
          <p:nvSpPr>
            <p:cNvPr id="16" name="Freeform 16"/>
            <p:cNvSpPr/>
            <p:nvPr/>
          </p:nvSpPr>
          <p:spPr>
            <a:xfrm>
              <a:off x="6350" y="6350"/>
              <a:ext cx="6350013" cy="6562979"/>
            </a:xfrm>
            <a:custGeom>
              <a:avLst/>
              <a:gdLst/>
              <a:ahLst/>
              <a:cxnLst/>
              <a:rect l="l" t="t" r="r" b="b"/>
              <a:pathLst>
                <a:path w="6350013"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3" y="484594"/>
                    <a:pt x="6350013" y="1082383"/>
                  </a:cubicBezTo>
                  <a:lnTo>
                    <a:pt x="6350013" y="5480583"/>
                  </a:lnTo>
                  <a:close/>
                </a:path>
              </a:pathLst>
            </a:custGeom>
            <a:blipFill>
              <a:blip r:embed="rId5"/>
              <a:stretch>
                <a:fillRect l="-1676" r="-1676"/>
              </a:stretch>
            </a:blipFill>
          </p:spPr>
          <p:txBody>
            <a:bodyPr/>
            <a:lstStyle/>
            <a:p>
              <a:endParaRPr lang="nl-NL"/>
            </a:p>
          </p:txBody>
        </p:sp>
      </p:grpSp>
      <p:sp>
        <p:nvSpPr>
          <p:cNvPr id="17" name="TextBox 17"/>
          <p:cNvSpPr txBox="1"/>
          <p:nvPr/>
        </p:nvSpPr>
        <p:spPr>
          <a:xfrm>
            <a:off x="2413132" y="1509490"/>
            <a:ext cx="3756019" cy="1350370"/>
          </a:xfrm>
          <a:prstGeom prst="rect">
            <a:avLst/>
          </a:prstGeom>
        </p:spPr>
        <p:txBody>
          <a:bodyPr wrap="square" lIns="0" tIns="0" rIns="0" bIns="0" rtlCol="0" anchor="t">
            <a:spAutoFit/>
          </a:bodyPr>
          <a:lstStyle/>
          <a:p>
            <a:pPr algn="ctr">
              <a:lnSpc>
                <a:spcPts val="10869"/>
              </a:lnSpc>
            </a:pPr>
            <a:r>
              <a:rPr lang="en-US" sz="9057" b="1" spc="-543" dirty="0">
                <a:solidFill>
                  <a:srgbClr val="FCFCFC"/>
                </a:solidFill>
                <a:latin typeface="ITC Avant Garde Gothic Bold"/>
                <a:ea typeface="ITC Avant Garde Gothic Bold"/>
                <a:cs typeface="ITC Avant Garde Gothic Bold"/>
                <a:sym typeface="ITC Avant Garde Gothic Bold"/>
              </a:rPr>
              <a:t>1900+</a:t>
            </a:r>
          </a:p>
        </p:txBody>
      </p:sp>
      <p:sp>
        <p:nvSpPr>
          <p:cNvPr id="18" name="TextBox 18"/>
          <p:cNvSpPr txBox="1"/>
          <p:nvPr/>
        </p:nvSpPr>
        <p:spPr>
          <a:xfrm>
            <a:off x="2126400" y="2990609"/>
            <a:ext cx="4318357" cy="667799"/>
          </a:xfrm>
          <a:prstGeom prst="rect">
            <a:avLst/>
          </a:prstGeom>
        </p:spPr>
        <p:txBody>
          <a:bodyPr lIns="0" tIns="0" rIns="0" bIns="0" rtlCol="0" anchor="t">
            <a:spAutoFit/>
          </a:bodyPr>
          <a:lstStyle/>
          <a:p>
            <a:pPr algn="ctr">
              <a:lnSpc>
                <a:spcPts val="5434"/>
              </a:lnSpc>
            </a:pPr>
            <a:r>
              <a:rPr lang="en-US" sz="3881" b="1">
                <a:solidFill>
                  <a:srgbClr val="FCFCFC"/>
                </a:solidFill>
                <a:latin typeface="Canva Sans Bold"/>
                <a:ea typeface="Canva Sans Bold"/>
                <a:cs typeface="Canva Sans Bold"/>
                <a:sym typeface="Canva Sans Bold"/>
              </a:rPr>
              <a:t>MKB’ers</a:t>
            </a:r>
          </a:p>
        </p:txBody>
      </p:sp>
      <p:sp>
        <p:nvSpPr>
          <p:cNvPr id="19" name="TextBox 19"/>
          <p:cNvSpPr txBox="1"/>
          <p:nvPr/>
        </p:nvSpPr>
        <p:spPr>
          <a:xfrm>
            <a:off x="6890962" y="6457142"/>
            <a:ext cx="4318357" cy="1539523"/>
          </a:xfrm>
          <a:prstGeom prst="rect">
            <a:avLst/>
          </a:prstGeom>
        </p:spPr>
        <p:txBody>
          <a:bodyPr lIns="0" tIns="0" rIns="0" bIns="0" rtlCol="0" anchor="t">
            <a:spAutoFit/>
          </a:bodyPr>
          <a:lstStyle/>
          <a:p>
            <a:pPr algn="ctr">
              <a:lnSpc>
                <a:spcPts val="10869"/>
              </a:lnSpc>
            </a:pPr>
            <a:r>
              <a:rPr lang="en-US" sz="9057" b="1">
                <a:solidFill>
                  <a:srgbClr val="FCFCFC"/>
                </a:solidFill>
                <a:latin typeface="ITC Avant Garde Gothic Bold"/>
                <a:ea typeface="ITC Avant Garde Gothic Bold"/>
                <a:cs typeface="ITC Avant Garde Gothic Bold"/>
                <a:sym typeface="ITC Avant Garde Gothic Bold"/>
              </a:rPr>
              <a:t>160+</a:t>
            </a:r>
          </a:p>
        </p:txBody>
      </p:sp>
      <p:sp>
        <p:nvSpPr>
          <p:cNvPr id="20" name="TextBox 20"/>
          <p:cNvSpPr txBox="1"/>
          <p:nvPr/>
        </p:nvSpPr>
        <p:spPr>
          <a:xfrm>
            <a:off x="6890962" y="7939514"/>
            <a:ext cx="4318357" cy="584659"/>
          </a:xfrm>
          <a:prstGeom prst="rect">
            <a:avLst/>
          </a:prstGeom>
        </p:spPr>
        <p:txBody>
          <a:bodyPr lIns="0" tIns="0" rIns="0" bIns="0" rtlCol="0" anchor="t">
            <a:spAutoFit/>
          </a:bodyPr>
          <a:lstStyle/>
          <a:p>
            <a:pPr algn="ctr">
              <a:lnSpc>
                <a:spcPts val="4891"/>
              </a:lnSpc>
            </a:pPr>
            <a:r>
              <a:rPr lang="en-US" sz="3493" b="1">
                <a:solidFill>
                  <a:srgbClr val="FCFCFC"/>
                </a:solidFill>
                <a:latin typeface="Canva Sans Bold"/>
                <a:ea typeface="Canva Sans Bold"/>
                <a:cs typeface="Canva Sans Bold"/>
                <a:sym typeface="Canva Sans Bold"/>
              </a:rPr>
              <a:t>Challenges</a:t>
            </a:r>
          </a:p>
        </p:txBody>
      </p:sp>
      <p:sp>
        <p:nvSpPr>
          <p:cNvPr id="21" name="TextBox 21"/>
          <p:cNvSpPr txBox="1"/>
          <p:nvPr/>
        </p:nvSpPr>
        <p:spPr>
          <a:xfrm>
            <a:off x="11653018" y="1527287"/>
            <a:ext cx="4318357" cy="1539523"/>
          </a:xfrm>
          <a:prstGeom prst="rect">
            <a:avLst/>
          </a:prstGeom>
        </p:spPr>
        <p:txBody>
          <a:bodyPr lIns="0" tIns="0" rIns="0" bIns="0" rtlCol="0" anchor="t">
            <a:spAutoFit/>
          </a:bodyPr>
          <a:lstStyle/>
          <a:p>
            <a:pPr algn="ctr">
              <a:lnSpc>
                <a:spcPts val="10869"/>
              </a:lnSpc>
            </a:pPr>
            <a:r>
              <a:rPr lang="en-US" sz="9057" b="1">
                <a:solidFill>
                  <a:srgbClr val="FFFFFF"/>
                </a:solidFill>
                <a:latin typeface="ITC Avant Garde Gothic Bold"/>
                <a:ea typeface="ITC Avant Garde Gothic Bold"/>
                <a:cs typeface="ITC Avant Garde Gothic Bold"/>
                <a:sym typeface="ITC Avant Garde Gothic Bold"/>
              </a:rPr>
              <a:t>35%</a:t>
            </a:r>
          </a:p>
        </p:txBody>
      </p:sp>
      <p:sp>
        <p:nvSpPr>
          <p:cNvPr id="22" name="TextBox 22"/>
          <p:cNvSpPr txBox="1"/>
          <p:nvPr/>
        </p:nvSpPr>
        <p:spPr>
          <a:xfrm>
            <a:off x="11462792" y="3000134"/>
            <a:ext cx="4698807" cy="583532"/>
          </a:xfrm>
          <a:prstGeom prst="rect">
            <a:avLst/>
          </a:prstGeom>
        </p:spPr>
        <p:txBody>
          <a:bodyPr lIns="0" tIns="0" rIns="0" bIns="0" rtlCol="0" anchor="t">
            <a:spAutoFit/>
          </a:bodyPr>
          <a:lstStyle/>
          <a:p>
            <a:pPr algn="ctr">
              <a:lnSpc>
                <a:spcPts val="4748"/>
              </a:lnSpc>
            </a:pPr>
            <a:r>
              <a:rPr lang="en-US" sz="3391" b="1">
                <a:solidFill>
                  <a:srgbClr val="FFFFFF"/>
                </a:solidFill>
                <a:latin typeface="Canva Sans Bold"/>
                <a:ea typeface="Canva Sans Bold"/>
                <a:cs typeface="Canva Sans Bold"/>
                <a:sym typeface="Canva Sans Bold"/>
              </a:rPr>
              <a:t>Vervolgopdracht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1D4A"/>
        </a:solidFill>
        <a:effectLst/>
      </p:bgPr>
    </p:bg>
    <p:spTree>
      <p:nvGrpSpPr>
        <p:cNvPr id="1" name=""/>
        <p:cNvGrpSpPr/>
        <p:nvPr/>
      </p:nvGrpSpPr>
      <p:grpSpPr>
        <a:xfrm>
          <a:off x="0" y="0"/>
          <a:ext cx="0" cy="0"/>
          <a:chOff x="0" y="0"/>
          <a:chExt cx="0" cy="0"/>
        </a:xfrm>
      </p:grpSpPr>
      <p:grpSp>
        <p:nvGrpSpPr>
          <p:cNvPr id="2" name="Group 2"/>
          <p:cNvGrpSpPr/>
          <p:nvPr/>
        </p:nvGrpSpPr>
        <p:grpSpPr>
          <a:xfrm rot="-2514648">
            <a:off x="-3372234" y="-1938868"/>
            <a:ext cx="8046917" cy="4299712"/>
            <a:chOff x="0" y="0"/>
            <a:chExt cx="2119353" cy="1132434"/>
          </a:xfrm>
        </p:grpSpPr>
        <p:sp>
          <p:nvSpPr>
            <p:cNvPr id="3" name="Freeform 3"/>
            <p:cNvSpPr/>
            <p:nvPr/>
          </p:nvSpPr>
          <p:spPr>
            <a:xfrm>
              <a:off x="0" y="0"/>
              <a:ext cx="2119352" cy="1132434"/>
            </a:xfrm>
            <a:custGeom>
              <a:avLst/>
              <a:gdLst/>
              <a:ahLst/>
              <a:cxnLst/>
              <a:rect l="l" t="t" r="r" b="b"/>
              <a:pathLst>
                <a:path w="2119352" h="1132434">
                  <a:moveTo>
                    <a:pt x="0" y="0"/>
                  </a:moveTo>
                  <a:lnTo>
                    <a:pt x="2119352" y="0"/>
                  </a:lnTo>
                  <a:lnTo>
                    <a:pt x="2119352" y="1132434"/>
                  </a:lnTo>
                  <a:lnTo>
                    <a:pt x="0" y="1132434"/>
                  </a:lnTo>
                  <a:close/>
                </a:path>
              </a:pathLst>
            </a:custGeom>
            <a:solidFill>
              <a:srgbClr val="00A99D">
                <a:alpha val="22745"/>
              </a:srgbClr>
            </a:solidFill>
          </p:spPr>
          <p:txBody>
            <a:bodyPr/>
            <a:lstStyle/>
            <a:p>
              <a:endParaRPr lang="nl-NL"/>
            </a:p>
          </p:txBody>
        </p:sp>
        <p:sp>
          <p:nvSpPr>
            <p:cNvPr id="4" name="TextBox 4"/>
            <p:cNvSpPr txBox="1"/>
            <p:nvPr/>
          </p:nvSpPr>
          <p:spPr>
            <a:xfrm>
              <a:off x="0" y="-38100"/>
              <a:ext cx="2119353" cy="117053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480405">
            <a:off x="-3250251" y="1748002"/>
            <a:ext cx="23318838" cy="4750692"/>
            <a:chOff x="0" y="0"/>
            <a:chExt cx="6141587" cy="1251211"/>
          </a:xfrm>
        </p:grpSpPr>
        <p:sp>
          <p:nvSpPr>
            <p:cNvPr id="6" name="Freeform 6"/>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7" name="TextBox 7"/>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700000">
            <a:off x="6628581" y="5679009"/>
            <a:ext cx="23318838" cy="4750692"/>
            <a:chOff x="0" y="0"/>
            <a:chExt cx="6141587" cy="1251211"/>
          </a:xfrm>
        </p:grpSpPr>
        <p:sp>
          <p:nvSpPr>
            <p:cNvPr id="9" name="Freeform 9"/>
            <p:cNvSpPr/>
            <p:nvPr/>
          </p:nvSpPr>
          <p:spPr>
            <a:xfrm>
              <a:off x="0" y="0"/>
              <a:ext cx="6141587" cy="1251211"/>
            </a:xfrm>
            <a:custGeom>
              <a:avLst/>
              <a:gdLst/>
              <a:ahLst/>
              <a:cxnLst/>
              <a:rect l="l" t="t" r="r" b="b"/>
              <a:pathLst>
                <a:path w="6141587" h="1251211">
                  <a:moveTo>
                    <a:pt x="0" y="0"/>
                  </a:moveTo>
                  <a:lnTo>
                    <a:pt x="6141587" y="0"/>
                  </a:lnTo>
                  <a:lnTo>
                    <a:pt x="6141587" y="1251211"/>
                  </a:lnTo>
                  <a:lnTo>
                    <a:pt x="0" y="1251211"/>
                  </a:lnTo>
                  <a:close/>
                </a:path>
              </a:pathLst>
            </a:custGeom>
            <a:solidFill>
              <a:srgbClr val="00A99D">
                <a:alpha val="22745"/>
              </a:srgbClr>
            </a:solidFill>
          </p:spPr>
          <p:txBody>
            <a:bodyPr/>
            <a:lstStyle/>
            <a:p>
              <a:endParaRPr lang="nl-NL"/>
            </a:p>
          </p:txBody>
        </p:sp>
        <p:sp>
          <p:nvSpPr>
            <p:cNvPr id="10" name="TextBox 10"/>
            <p:cNvSpPr txBox="1"/>
            <p:nvPr/>
          </p:nvSpPr>
          <p:spPr>
            <a:xfrm>
              <a:off x="0" y="-38100"/>
              <a:ext cx="6141587" cy="128931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400000" flipH="1">
            <a:off x="17900458" y="-627162"/>
            <a:ext cx="11545077" cy="11541323"/>
          </a:xfrm>
          <a:custGeom>
            <a:avLst/>
            <a:gdLst/>
            <a:ahLst/>
            <a:cxnLst/>
            <a:rect l="l" t="t" r="r" b="b"/>
            <a:pathLst>
              <a:path w="11545077" h="11541323">
                <a:moveTo>
                  <a:pt x="11545077" y="0"/>
                </a:moveTo>
                <a:lnTo>
                  <a:pt x="0" y="0"/>
                </a:lnTo>
                <a:lnTo>
                  <a:pt x="0" y="11541324"/>
                </a:lnTo>
                <a:lnTo>
                  <a:pt x="11545077" y="11541324"/>
                </a:lnTo>
                <a:lnTo>
                  <a:pt x="11545077"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2" name="Freeform 12"/>
          <p:cNvSpPr/>
          <p:nvPr/>
        </p:nvSpPr>
        <p:spPr>
          <a:xfrm rot="-5400000" flipH="1">
            <a:off x="-8089247" y="1030102"/>
            <a:ext cx="8620453" cy="8617650"/>
          </a:xfrm>
          <a:custGeom>
            <a:avLst/>
            <a:gdLst/>
            <a:ahLst/>
            <a:cxnLst/>
            <a:rect l="l" t="t" r="r" b="b"/>
            <a:pathLst>
              <a:path w="8620453" h="8617650">
                <a:moveTo>
                  <a:pt x="8620453" y="0"/>
                </a:moveTo>
                <a:lnTo>
                  <a:pt x="0" y="0"/>
                </a:lnTo>
                <a:lnTo>
                  <a:pt x="0" y="8617649"/>
                </a:lnTo>
                <a:lnTo>
                  <a:pt x="8620453" y="8617649"/>
                </a:lnTo>
                <a:lnTo>
                  <a:pt x="8620453" y="0"/>
                </a:lnTo>
                <a:close/>
              </a:path>
            </a:pathLst>
          </a:custGeom>
          <a:blipFill>
            <a:blip r:embed="rId5">
              <a:alphaModFix amt="35000"/>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TextBox 13"/>
          <p:cNvSpPr txBox="1"/>
          <p:nvPr/>
        </p:nvSpPr>
        <p:spPr>
          <a:xfrm>
            <a:off x="2362094" y="3717690"/>
            <a:ext cx="14647692" cy="5055102"/>
          </a:xfrm>
          <a:prstGeom prst="rect">
            <a:avLst/>
          </a:prstGeom>
        </p:spPr>
        <p:txBody>
          <a:bodyPr lIns="0" tIns="0" rIns="0" bIns="0" rtlCol="0" anchor="t">
            <a:spAutoFit/>
          </a:bodyPr>
          <a:lstStyle/>
          <a:p>
            <a:pPr marL="815375" lvl="1" indent="-407687">
              <a:lnSpc>
                <a:spcPts val="5664"/>
              </a:lnSpc>
              <a:buFont typeface="Arial"/>
              <a:buChar char="•"/>
            </a:pPr>
            <a:r>
              <a:rPr lang="en-US" sz="3776" spc="-135" dirty="0" err="1">
                <a:solidFill>
                  <a:srgbClr val="FFFFFF"/>
                </a:solidFill>
                <a:latin typeface="Glacial Indifference"/>
                <a:ea typeface="Glacial Indifference"/>
                <a:cs typeface="Glacial Indifference"/>
                <a:sym typeface="Glacial Indifference"/>
              </a:rPr>
              <a:t>Valideer</a:t>
            </a:r>
            <a:r>
              <a:rPr lang="en-US" sz="3776" spc="-135" dirty="0">
                <a:solidFill>
                  <a:srgbClr val="FFFFFF"/>
                </a:solidFill>
                <a:latin typeface="Glacial Indifference"/>
                <a:ea typeface="Glacial Indifference"/>
                <a:cs typeface="Glacial Indifference"/>
                <a:sym typeface="Glacial Indifference"/>
              </a:rPr>
              <a:t> via SiR – impact-KPIs </a:t>
            </a:r>
            <a:r>
              <a:rPr lang="en-US" sz="3776" spc="-135" dirty="0" err="1">
                <a:solidFill>
                  <a:srgbClr val="FFFFFF"/>
                </a:solidFill>
                <a:latin typeface="Glacial Indifference"/>
                <a:ea typeface="Glacial Indifference"/>
                <a:cs typeface="Glacial Indifference"/>
                <a:sym typeface="Glacial Indifference"/>
              </a:rPr>
              <a:t>bij</a:t>
            </a:r>
            <a:r>
              <a:rPr lang="en-US" sz="3776" spc="-135" dirty="0">
                <a:solidFill>
                  <a:srgbClr val="FFFFFF"/>
                </a:solidFill>
                <a:latin typeface="Glacial Indifference"/>
                <a:ea typeface="Glacial Indifference"/>
                <a:cs typeface="Glacial Indifference"/>
                <a:sym typeface="Glacial Indifference"/>
              </a:rPr>
              <a:t> start</a:t>
            </a:r>
          </a:p>
          <a:p>
            <a:pPr marL="815375" lvl="1" indent="-407687">
              <a:lnSpc>
                <a:spcPts val="5664"/>
              </a:lnSpc>
              <a:buFont typeface="Arial"/>
              <a:buChar char="•"/>
            </a:pPr>
            <a:r>
              <a:rPr lang="en-US" sz="3776" spc="-135" dirty="0" err="1">
                <a:solidFill>
                  <a:srgbClr val="FFFFFF"/>
                </a:solidFill>
                <a:latin typeface="Glacial Indifference"/>
                <a:ea typeface="Glacial Indifference"/>
                <a:cs typeface="Glacial Indifference"/>
                <a:sym typeface="Glacial Indifference"/>
              </a:rPr>
              <a:t>Versnel</a:t>
            </a:r>
            <a:r>
              <a:rPr lang="en-US" sz="3776" spc="-135" dirty="0">
                <a:solidFill>
                  <a:srgbClr val="FFFFFF"/>
                </a:solidFill>
                <a:latin typeface="Glacial Indifference"/>
                <a:ea typeface="Glacial Indifference"/>
                <a:cs typeface="Glacial Indifference"/>
                <a:sym typeface="Glacial Indifference"/>
              </a:rPr>
              <a:t> met ROM’s – </a:t>
            </a:r>
            <a:r>
              <a:rPr lang="en-US" sz="3776" spc="-135" dirty="0" err="1">
                <a:solidFill>
                  <a:srgbClr val="FFFFFF"/>
                </a:solidFill>
                <a:latin typeface="Glacial Indifference"/>
                <a:ea typeface="Glacial Indifference"/>
                <a:cs typeface="Glacial Indifference"/>
                <a:sym typeface="Glacial Indifference"/>
              </a:rPr>
              <a:t>groeikapitaal</a:t>
            </a:r>
            <a:r>
              <a:rPr lang="en-US" sz="3776" spc="-135" dirty="0">
                <a:solidFill>
                  <a:srgbClr val="FFFFFF"/>
                </a:solidFill>
                <a:latin typeface="Glacial Indifference"/>
                <a:ea typeface="Glacial Indifference"/>
                <a:cs typeface="Glacial Indifference"/>
                <a:sym typeface="Glacial Indifference"/>
              </a:rPr>
              <a:t> + KPI-tracking</a:t>
            </a:r>
          </a:p>
          <a:p>
            <a:pPr marL="815375" lvl="1" indent="-407687">
              <a:lnSpc>
                <a:spcPts val="5664"/>
              </a:lnSpc>
              <a:buFont typeface="Arial"/>
              <a:buChar char="•"/>
            </a:pPr>
            <a:r>
              <a:rPr lang="en-US" sz="3776" spc="-135" dirty="0">
                <a:solidFill>
                  <a:srgbClr val="FFFFFF"/>
                </a:solidFill>
                <a:latin typeface="Glacial Indifference"/>
                <a:ea typeface="Glacial Indifference"/>
                <a:cs typeface="Glacial Indifference"/>
                <a:sym typeface="Glacial Indifference"/>
              </a:rPr>
              <a:t>Schaal via </a:t>
            </a:r>
            <a:r>
              <a:rPr lang="en-US" sz="3776" spc="-135" dirty="0" err="1">
                <a:solidFill>
                  <a:srgbClr val="FFFFFF"/>
                </a:solidFill>
                <a:latin typeface="Glacial Indifference"/>
                <a:ea typeface="Glacial Indifference"/>
                <a:cs typeface="Glacial Indifference"/>
                <a:sym typeface="Glacial Indifference"/>
              </a:rPr>
              <a:t>Techleap</a:t>
            </a:r>
            <a:r>
              <a:rPr lang="en-US" sz="3776" spc="-135" dirty="0">
                <a:solidFill>
                  <a:srgbClr val="FFFFFF"/>
                </a:solidFill>
                <a:latin typeface="Glacial Indifference"/>
                <a:ea typeface="Glacial Indifference"/>
                <a:cs typeface="Glacial Indifference"/>
                <a:sym typeface="Glacial Indifference"/>
              </a:rPr>
              <a:t> / Invest-NL – export &amp; deep-tech KPI’s</a:t>
            </a:r>
          </a:p>
          <a:p>
            <a:pPr marL="815375" lvl="1" indent="-407687">
              <a:lnSpc>
                <a:spcPts val="5664"/>
              </a:lnSpc>
              <a:buFont typeface="Arial"/>
              <a:buChar char="•"/>
            </a:pPr>
            <a:r>
              <a:rPr lang="en-US" sz="3776" spc="-135" dirty="0" err="1">
                <a:solidFill>
                  <a:srgbClr val="FFFFFF"/>
                </a:solidFill>
                <a:latin typeface="Glacial Indifference"/>
                <a:ea typeface="Glacial Indifference"/>
                <a:cs typeface="Glacial Indifference"/>
                <a:sym typeface="Glacial Indifference"/>
              </a:rPr>
              <a:t>Herinvesteer</a:t>
            </a:r>
            <a:r>
              <a:rPr lang="en-US" sz="3776" spc="-135" dirty="0">
                <a:solidFill>
                  <a:srgbClr val="FFFFFF"/>
                </a:solidFill>
                <a:latin typeface="Glacial Indifference"/>
                <a:ea typeface="Glacial Indifference"/>
                <a:cs typeface="Glacial Indifference"/>
                <a:sym typeface="Glacial Indifference"/>
              </a:rPr>
              <a:t> – revolving fund </a:t>
            </a:r>
            <a:r>
              <a:rPr lang="en-US" sz="3776" spc="-135" dirty="0" err="1">
                <a:solidFill>
                  <a:srgbClr val="FFFFFF"/>
                </a:solidFill>
                <a:latin typeface="Glacial Indifference"/>
                <a:ea typeface="Glacial Indifference"/>
                <a:cs typeface="Glacial Indifference"/>
                <a:sym typeface="Glacial Indifference"/>
              </a:rPr>
              <a:t>voedt</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nieuwe</a:t>
            </a:r>
            <a:r>
              <a:rPr lang="en-US" sz="3776" spc="-135" dirty="0">
                <a:solidFill>
                  <a:srgbClr val="FFFFFF"/>
                </a:solidFill>
                <a:latin typeface="Glacial Indifference"/>
                <a:ea typeface="Glacial Indifference"/>
                <a:cs typeface="Glacial Indifference"/>
                <a:sym typeface="Glacial Indifference"/>
              </a:rPr>
              <a:t> KPI-challenges</a:t>
            </a:r>
          </a:p>
          <a:p>
            <a:pPr marL="815375" lvl="1" indent="-407687" algn="l">
              <a:lnSpc>
                <a:spcPts val="5664"/>
              </a:lnSpc>
              <a:buFont typeface="Arial"/>
              <a:buChar char="•"/>
            </a:pPr>
            <a:endParaRPr lang="en-US" sz="3776" spc="-135" dirty="0">
              <a:solidFill>
                <a:srgbClr val="FFFFFF"/>
              </a:solidFill>
              <a:latin typeface="Glacial Indifference"/>
              <a:ea typeface="Glacial Indifference"/>
              <a:cs typeface="Glacial Indifference"/>
              <a:sym typeface="Glacial Indifference"/>
            </a:endParaRPr>
          </a:p>
          <a:p>
            <a:pPr algn="l">
              <a:lnSpc>
                <a:spcPts val="5664"/>
              </a:lnSpc>
            </a:pPr>
            <a:endParaRPr lang="en-US" sz="3776" spc="-135" dirty="0">
              <a:solidFill>
                <a:srgbClr val="FFFFFF"/>
              </a:solidFill>
              <a:latin typeface="Glacial Indifference"/>
              <a:ea typeface="Glacial Indifference"/>
              <a:cs typeface="Glacial Indifference"/>
              <a:sym typeface="Glacial Indifference"/>
            </a:endParaRPr>
          </a:p>
          <a:p>
            <a:pPr algn="l">
              <a:lnSpc>
                <a:spcPts val="5664"/>
              </a:lnSpc>
            </a:pPr>
            <a:r>
              <a:rPr lang="en-US" sz="3776" spc="-135" dirty="0" err="1">
                <a:solidFill>
                  <a:srgbClr val="FFFFFF"/>
                </a:solidFill>
                <a:latin typeface="Glacial Indifference"/>
                <a:ea typeface="Glacial Indifference"/>
                <a:cs typeface="Glacial Indifference"/>
                <a:sym typeface="Glacial Indifference"/>
              </a:rPr>
              <a:t>Eén</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publieke</a:t>
            </a:r>
            <a:r>
              <a:rPr lang="en-US" sz="3776" spc="-135" dirty="0">
                <a:solidFill>
                  <a:srgbClr val="FFFFFF"/>
                </a:solidFill>
                <a:latin typeface="Glacial Indifference"/>
                <a:ea typeface="Glacial Indifference"/>
                <a:cs typeface="Glacial Indifference"/>
                <a:sym typeface="Glacial Indifference"/>
              </a:rPr>
              <a:t> euro </a:t>
            </a:r>
            <a:r>
              <a:rPr lang="en-US" sz="3776" spc="-135" dirty="0" err="1">
                <a:solidFill>
                  <a:srgbClr val="FFFFFF"/>
                </a:solidFill>
                <a:latin typeface="Glacial Indifference"/>
                <a:ea typeface="Glacial Indifference"/>
                <a:cs typeface="Glacial Indifference"/>
                <a:sym typeface="Glacial Indifference"/>
              </a:rPr>
              <a:t>activeert</a:t>
            </a:r>
            <a:r>
              <a:rPr lang="en-US" sz="3776" spc="-135" dirty="0">
                <a:solidFill>
                  <a:srgbClr val="FFFFFF"/>
                </a:solidFill>
                <a:latin typeface="Glacial Indifference"/>
                <a:ea typeface="Glacial Indifference"/>
                <a:cs typeface="Glacial Indifference"/>
                <a:sym typeface="Glacial Indifference"/>
              </a:rPr>
              <a:t> private </a:t>
            </a:r>
            <a:r>
              <a:rPr lang="en-US" sz="3776" spc="-135" dirty="0" err="1">
                <a:solidFill>
                  <a:srgbClr val="FFFFFF"/>
                </a:solidFill>
                <a:latin typeface="Glacial Indifference"/>
                <a:ea typeface="Glacial Indifference"/>
                <a:cs typeface="Glacial Indifference"/>
                <a:sym typeface="Glacial Indifference"/>
              </a:rPr>
              <a:t>groei</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én</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maatschappelijke</a:t>
            </a:r>
            <a:r>
              <a:rPr lang="en-US" sz="3776" spc="-135" dirty="0">
                <a:solidFill>
                  <a:srgbClr val="FFFFFF"/>
                </a:solidFill>
                <a:latin typeface="Glacial Indifference"/>
                <a:ea typeface="Glacial Indifference"/>
                <a:cs typeface="Glacial Indifference"/>
                <a:sym typeface="Glacial Indifference"/>
              </a:rPr>
              <a:t> </a:t>
            </a:r>
            <a:r>
              <a:rPr lang="en-US" sz="3776" spc="-135" dirty="0" err="1">
                <a:solidFill>
                  <a:srgbClr val="FFFFFF"/>
                </a:solidFill>
                <a:latin typeface="Glacial Indifference"/>
                <a:ea typeface="Glacial Indifference"/>
                <a:cs typeface="Glacial Indifference"/>
                <a:sym typeface="Glacial Indifference"/>
              </a:rPr>
              <a:t>waarde</a:t>
            </a:r>
            <a:endParaRPr lang="en-US" sz="3776" spc="-135" dirty="0">
              <a:solidFill>
                <a:srgbClr val="FFFFFF"/>
              </a:solidFill>
              <a:latin typeface="Glacial Indifference"/>
              <a:ea typeface="Glacial Indifference"/>
              <a:cs typeface="Glacial Indifference"/>
              <a:sym typeface="Glacial Indifference"/>
            </a:endParaRPr>
          </a:p>
        </p:txBody>
      </p:sp>
      <p:sp>
        <p:nvSpPr>
          <p:cNvPr id="14" name="TextBox 14"/>
          <p:cNvSpPr txBox="1"/>
          <p:nvPr/>
        </p:nvSpPr>
        <p:spPr>
          <a:xfrm>
            <a:off x="1927363" y="1993967"/>
            <a:ext cx="13300599" cy="681020"/>
          </a:xfrm>
          <a:prstGeom prst="rect">
            <a:avLst/>
          </a:prstGeom>
        </p:spPr>
        <p:txBody>
          <a:bodyPr lIns="0" tIns="0" rIns="0" bIns="0" rtlCol="0" anchor="t">
            <a:spAutoFit/>
          </a:bodyPr>
          <a:lstStyle/>
          <a:p>
            <a:pPr>
              <a:lnSpc>
                <a:spcPts val="5459"/>
              </a:lnSpc>
              <a:spcBef>
                <a:spcPct val="0"/>
              </a:spcBef>
            </a:pPr>
            <a:r>
              <a:rPr lang="en-US" sz="4560">
                <a:solidFill>
                  <a:srgbClr val="FFFFFF"/>
                </a:solidFill>
                <a:latin typeface="ITC Avant Garde Gothic Bold" panose="020B0604020202020204" charset="0"/>
                <a:ea typeface="Glacial Indifference"/>
                <a:cs typeface="Glacial Indifference"/>
                <a:sym typeface="Glacial Indifference"/>
              </a:rPr>
              <a:t>Koop groei, oogst impact</a:t>
            </a:r>
            <a:endParaRPr lang="en-US" sz="4560" dirty="0">
              <a:solidFill>
                <a:srgbClr val="FFFFFF"/>
              </a:solidFill>
              <a:latin typeface="ITC Avant Garde Gothic Bold" panose="020B0604020202020204" charset="0"/>
              <a:ea typeface="Glacial Indifference"/>
              <a:cs typeface="Glacial Indifference"/>
              <a:sym typeface="Glacial Indifferenc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grond, zand, strand, voetafdruk&#10;&#10;Door AI gegenereerde inhoud is mogelijk onjuist.">
            <a:extLst>
              <a:ext uri="{FF2B5EF4-FFF2-40B4-BE49-F238E27FC236}">
                <a16:creationId xmlns:a16="http://schemas.microsoft.com/office/drawing/2014/main" id="{EABBDA84-A578-774C-62D7-0F2F2AF45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676650"/>
            <a:ext cx="19583400" cy="14687550"/>
          </a:xfrm>
          <a:prstGeom prst="rect">
            <a:avLst/>
          </a:prstGeom>
        </p:spPr>
      </p:pic>
      <p:sp>
        <p:nvSpPr>
          <p:cNvPr id="9" name="TextBox 13">
            <a:extLst>
              <a:ext uri="{FF2B5EF4-FFF2-40B4-BE49-F238E27FC236}">
                <a16:creationId xmlns:a16="http://schemas.microsoft.com/office/drawing/2014/main" id="{FE73E6D1-6A5F-A173-7317-52F9645703F4}"/>
              </a:ext>
            </a:extLst>
          </p:cNvPr>
          <p:cNvSpPr txBox="1"/>
          <p:nvPr/>
        </p:nvSpPr>
        <p:spPr>
          <a:xfrm>
            <a:off x="-647700" y="8212913"/>
            <a:ext cx="19583399" cy="740587"/>
          </a:xfrm>
          <a:prstGeom prst="rect">
            <a:avLst/>
          </a:prstGeom>
        </p:spPr>
        <p:txBody>
          <a:bodyPr wrap="square" lIns="0" tIns="0" rIns="0" bIns="0" rtlCol="0" anchor="t">
            <a:spAutoFit/>
          </a:bodyPr>
          <a:lstStyle/>
          <a:p>
            <a:pPr marL="407688" lvl="1" algn="ctr">
              <a:lnSpc>
                <a:spcPts val="5664"/>
              </a:lnSpc>
            </a:pPr>
            <a:r>
              <a:rPr lang="en-US" sz="6000" spc="-135" dirty="0">
                <a:solidFill>
                  <a:srgbClr val="FFFFFF"/>
                </a:solidFill>
                <a:latin typeface="Glacial Indifference"/>
                <a:ea typeface="Glacial Indifference"/>
                <a:cs typeface="Glacial Indifference"/>
                <a:sym typeface="Glacial Indifference"/>
              </a:rPr>
              <a:t>Hessel van Oorschot | hs.van.oorschot@pzh.nl</a:t>
            </a:r>
          </a:p>
        </p:txBody>
      </p:sp>
    </p:spTree>
    <p:extLst>
      <p:ext uri="{BB962C8B-B14F-4D97-AF65-F5344CB8AC3E}">
        <p14:creationId xmlns:p14="http://schemas.microsoft.com/office/powerpoint/2010/main" val="735957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285</Words>
  <Application>Microsoft Office PowerPoint</Application>
  <PresentationFormat>Aangepast</PresentationFormat>
  <Paragraphs>41</Paragraphs>
  <Slides>8</Slides>
  <Notes>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ITC Avant Garde Gothic Bold</vt:lpstr>
      <vt:lpstr>Calibri</vt:lpstr>
      <vt:lpstr>Canva Sans Bold</vt:lpstr>
      <vt:lpstr>Glacial Indifference</vt:lpstr>
      <vt:lpstr>Arial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HvO EEPA Awards</dc:title>
  <cp:lastModifiedBy>Hessel van Oorschot</cp:lastModifiedBy>
  <cp:revision>11</cp:revision>
  <dcterms:created xsi:type="dcterms:W3CDTF">2006-08-16T00:00:00Z</dcterms:created>
  <dcterms:modified xsi:type="dcterms:W3CDTF">2025-06-13T14:16:25Z</dcterms:modified>
  <dc:identifier>DAGp234wceI</dc:identifier>
</cp:coreProperties>
</file>